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23" r:id="rId4"/>
    <p:sldId id="331" r:id="rId5"/>
    <p:sldId id="332" r:id="rId6"/>
    <p:sldId id="333" r:id="rId7"/>
    <p:sldId id="334" r:id="rId8"/>
    <p:sldId id="335" r:id="rId9"/>
    <p:sldId id="336" r:id="rId10"/>
    <p:sldId id="337" r:id="rId11"/>
    <p:sldId id="338" r:id="rId12"/>
    <p:sldId id="339" r:id="rId13"/>
    <p:sldId id="340" r:id="rId14"/>
    <p:sldId id="342" r:id="rId15"/>
    <p:sldId id="341" r:id="rId16"/>
    <p:sldId id="343" r:id="rId17"/>
    <p:sldId id="344" r:id="rId18"/>
    <p:sldId id="345" r:id="rId19"/>
    <p:sldId id="346" r:id="rId20"/>
    <p:sldId id="347" r:id="rId21"/>
    <p:sldId id="385" r:id="rId22"/>
    <p:sldId id="350" r:id="rId23"/>
    <p:sldId id="352" r:id="rId24"/>
    <p:sldId id="348" r:id="rId25"/>
    <p:sldId id="35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424695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20179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171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90995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381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23741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54880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05601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249319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41829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4835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EACE7A-46AE-4D06-A1F6-FE4E0CBBE5AE}"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62230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ACE7A-46AE-4D06-A1F6-FE4E0CBBE5AE}"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74741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CE7A-46AE-4D06-A1F6-FE4E0CBBE5AE}"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81433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11636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CE7A-46AE-4D06-A1F6-FE4E0CBBE5AE}"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3098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5EACE7A-46AE-4D06-A1F6-FE4E0CBBE5AE}" type="datetimeFigureOut">
              <a:rPr lang="en-HK" smtClean="0"/>
              <a:t>2/11/2022</a:t>
            </a:fld>
            <a:endParaRPr lang="en-HK"/>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HK"/>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3A5365-6D1C-4066-B81A-51466ECD7A79}" type="slidenum">
              <a:rPr lang="en-HK" smtClean="0"/>
              <a:t>‹#›</a:t>
            </a:fld>
            <a:endParaRPr lang="en-HK"/>
          </a:p>
        </p:txBody>
      </p:sp>
    </p:spTree>
    <p:extLst>
      <p:ext uri="{BB962C8B-B14F-4D97-AF65-F5344CB8AC3E}">
        <p14:creationId xmlns:p14="http://schemas.microsoft.com/office/powerpoint/2010/main" val="22510508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A94DED7-0A28-4AD9-8747-E94113225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6F175609-91A3-416E-BC3D-7548FDE02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9A3B0D54-9DF0-4FF8-A0AA-B4234DF35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rgbClr val="2E6A58"/>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7FA882-5161-45FB-B376-536469ED85FE}"/>
              </a:ext>
            </a:extLst>
          </p:cNvPr>
          <p:cNvSpPr>
            <a:spLocks noGrp="1"/>
          </p:cNvSpPr>
          <p:nvPr>
            <p:ph type="ctrTitle"/>
          </p:nvPr>
        </p:nvSpPr>
        <p:spPr>
          <a:xfrm>
            <a:off x="220025" y="1333847"/>
            <a:ext cx="3067587" cy="3114818"/>
          </a:xfrm>
        </p:spPr>
        <p:txBody>
          <a:bodyPr>
            <a:normAutofit/>
          </a:bodyPr>
          <a:lstStyle/>
          <a:p>
            <a:r>
              <a:rPr lang="en-US" sz="3200" b="1" u="sng" dirty="0">
                <a:solidFill>
                  <a:srgbClr val="FEFFFF"/>
                </a:solidFill>
                <a:latin typeface="Arial" panose="020B0604020202020204" pitchFamily="34" charset="0"/>
                <a:cs typeface="Arial" panose="020B0604020202020204" pitchFamily="34" charset="0"/>
              </a:rPr>
              <a:t>PowerPoint Series on Geography of China (2) – </a:t>
            </a:r>
            <a:r>
              <a:rPr lang="en-US" altLang="zh-TW" sz="3200" b="1" u="sng" dirty="0" smtClean="0">
                <a:solidFill>
                  <a:srgbClr val="FEFFFF"/>
                </a:solidFill>
                <a:latin typeface="Arial" panose="020B0604020202020204" pitchFamily="34" charset="0"/>
                <a:cs typeface="Arial" panose="020B0604020202020204" pitchFamily="34" charset="0"/>
              </a:rPr>
              <a:t>R</a:t>
            </a:r>
            <a:r>
              <a:rPr lang="en-US" sz="3200" b="1" u="sng" dirty="0" smtClean="0">
                <a:solidFill>
                  <a:srgbClr val="FEFFFF"/>
                </a:solidFill>
                <a:latin typeface="Arial" panose="020B0604020202020204" pitchFamily="34" charset="0"/>
                <a:cs typeface="Arial" panose="020B0604020202020204" pitchFamily="34" charset="0"/>
              </a:rPr>
              <a:t>elief of </a:t>
            </a:r>
            <a:r>
              <a:rPr lang="en-US" sz="3200" b="1" u="sng" smtClean="0">
                <a:solidFill>
                  <a:srgbClr val="FEFFFF"/>
                </a:solidFill>
                <a:latin typeface="Arial" panose="020B0604020202020204" pitchFamily="34" charset="0"/>
                <a:cs typeface="Arial" panose="020B0604020202020204" pitchFamily="34" charset="0"/>
              </a:rPr>
              <a:t>our country </a:t>
            </a:r>
            <a:endParaRPr lang="en-HK" sz="3200" b="1" u="sng"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8FDCAD-F29C-46F4-89F0-4976721832EB}"/>
              </a:ext>
            </a:extLst>
          </p:cNvPr>
          <p:cNvSpPr txBox="1"/>
          <p:nvPr/>
        </p:nvSpPr>
        <p:spPr>
          <a:xfrm>
            <a:off x="4746567" y="5759805"/>
            <a:ext cx="3980343" cy="954107"/>
          </a:xfrm>
          <a:prstGeom prst="rect">
            <a:avLst/>
          </a:prstGeom>
          <a:solidFill>
            <a:srgbClr val="92D050"/>
          </a:solidFill>
          <a:ln w="38100">
            <a:solidFill>
              <a:schemeClr val="tx1"/>
            </a:solidFill>
          </a:ln>
        </p:spPr>
        <p:txBody>
          <a:bodyPr wrap="square" rtlCol="0">
            <a:spAutoFit/>
          </a:bodyPr>
          <a:lstStyle/>
          <a:p>
            <a:pPr algn="ctr"/>
            <a:r>
              <a:rPr lang="en-US" sz="2800" b="1" smtClean="0">
                <a:latin typeface="Algerian" panose="04020705040A02060702" pitchFamily="82" charset="0"/>
                <a:cs typeface="Angsana New" panose="020B0502040204020203" pitchFamily="18" charset="-34"/>
              </a:rPr>
              <a:t>Student Self-study Version</a:t>
            </a:r>
            <a:endParaRPr lang="en-HK" sz="2800" b="1" dirty="0">
              <a:latin typeface="Algerian" panose="04020705040A02060702" pitchFamily="82" charset="0"/>
              <a:cs typeface="Angsana New" panose="020B0502040204020203" pitchFamily="18" charset="-34"/>
            </a:endParaRPr>
          </a:p>
        </p:txBody>
      </p:sp>
      <p:sp>
        <p:nvSpPr>
          <p:cNvPr id="12" name="Subtitle 2">
            <a:extLst>
              <a:ext uri="{FF2B5EF4-FFF2-40B4-BE49-F238E27FC236}">
                <a16:creationId xmlns:a16="http://schemas.microsoft.com/office/drawing/2014/main" id="{EA884B9C-0B3A-46DF-BC78-EAD17BD4FF8F}"/>
              </a:ext>
            </a:extLst>
          </p:cNvPr>
          <p:cNvSpPr txBox="1">
            <a:spLocks/>
          </p:cNvSpPr>
          <p:nvPr/>
        </p:nvSpPr>
        <p:spPr>
          <a:xfrm>
            <a:off x="220025" y="5041050"/>
            <a:ext cx="5159719" cy="8433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altLang="zh-TW" sz="1600" dirty="0">
                <a:solidFill>
                  <a:schemeClr val="bg1"/>
                </a:solidFill>
                <a:latin typeface="Arial" panose="020B0604020202020204" pitchFamily="34" charset="0"/>
                <a:cs typeface="Arial" panose="020B0604020202020204" pitchFamily="34" charset="0"/>
              </a:rPr>
              <a:t>Personal, Social and Humanities</a:t>
            </a:r>
          </a:p>
          <a:p>
            <a:r>
              <a:rPr lang="en-US" altLang="zh-TW" sz="1600" dirty="0">
                <a:solidFill>
                  <a:schemeClr val="bg1"/>
                </a:solidFill>
                <a:latin typeface="Arial" panose="020B0604020202020204" pitchFamily="34" charset="0"/>
                <a:cs typeface="Arial" panose="020B0604020202020204" pitchFamily="34" charset="0"/>
              </a:rPr>
              <a:t>Education Section, </a:t>
            </a:r>
            <a:r>
              <a:rPr lang="en-HK" sz="1600" dirty="0">
                <a:solidFill>
                  <a:schemeClr val="bg1"/>
                </a:solidFill>
                <a:latin typeface="Arial" panose="020B0604020202020204" pitchFamily="34" charset="0"/>
                <a:cs typeface="Arial" panose="020B0604020202020204" pitchFamily="34" charset="0"/>
              </a:rPr>
              <a:t>Curriculum</a:t>
            </a:r>
          </a:p>
          <a:p>
            <a:r>
              <a:rPr lang="en-HK" sz="1600" dirty="0">
                <a:solidFill>
                  <a:schemeClr val="bg1"/>
                </a:solidFill>
                <a:latin typeface="Arial" panose="020B0604020202020204" pitchFamily="34" charset="0"/>
                <a:cs typeface="Arial" panose="020B0604020202020204" pitchFamily="34" charset="0"/>
              </a:rPr>
              <a:t>Development Institute,</a:t>
            </a:r>
          </a:p>
          <a:p>
            <a:r>
              <a:rPr lang="en-HK" sz="1600" dirty="0">
                <a:solidFill>
                  <a:schemeClr val="bg1"/>
                </a:solidFill>
                <a:latin typeface="Arial" panose="020B0604020202020204" pitchFamily="34" charset="0"/>
                <a:cs typeface="Arial" panose="020B0604020202020204" pitchFamily="34" charset="0"/>
              </a:rPr>
              <a:t>Education Bureau</a:t>
            </a:r>
          </a:p>
        </p:txBody>
      </p:sp>
      <p:pic>
        <p:nvPicPr>
          <p:cNvPr id="10" name="圖片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79799" y="800040"/>
            <a:ext cx="5669916" cy="4844434"/>
          </a:xfrm>
          <a:prstGeom prst="rect">
            <a:avLst/>
          </a:prstGeom>
        </p:spPr>
      </p:pic>
    </p:spTree>
    <p:extLst>
      <p:ext uri="{BB962C8B-B14F-4D97-AF65-F5344CB8AC3E}">
        <p14:creationId xmlns:p14="http://schemas.microsoft.com/office/powerpoint/2010/main" val="152000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hqprint">
            <a:extLst>
              <a:ext uri="{28A0092B-C50C-407E-A947-70E740481C1C}">
                <a14:useLocalDpi xmlns:a14="http://schemas.microsoft.com/office/drawing/2010/main" val="0"/>
              </a:ext>
            </a:extLst>
          </a:blip>
          <a:srcRect t="13818" b="31879"/>
          <a:stretch/>
        </p:blipFill>
        <p:spPr>
          <a:xfrm>
            <a:off x="1709873" y="70378"/>
            <a:ext cx="6910426" cy="5308074"/>
          </a:xfrm>
          <a:prstGeom prst="rect">
            <a:avLst/>
          </a:prstGeom>
        </p:spPr>
      </p:pic>
      <p:sp>
        <p:nvSpPr>
          <p:cNvPr id="9" name="圓角矩形圖說文字 5">
            <a:extLst>
              <a:ext uri="{FF2B5EF4-FFF2-40B4-BE49-F238E27FC236}">
                <a16:creationId xmlns:a16="http://schemas.microsoft.com/office/drawing/2014/main" id="{DBDB32B2-A64C-4B62-90A2-1B62D7C05025}"/>
              </a:ext>
            </a:extLst>
          </p:cNvPr>
          <p:cNvSpPr/>
          <p:nvPr/>
        </p:nvSpPr>
        <p:spPr>
          <a:xfrm>
            <a:off x="83127" y="5416740"/>
            <a:ext cx="9060873" cy="1330289"/>
          </a:xfrm>
          <a:prstGeom prst="wedgeRoundRectCallout">
            <a:avLst>
              <a:gd name="adj1" fmla="val -16938"/>
              <a:gd name="adj2" fmla="val -681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HK" altLang="zh-TW" sz="2200" b="1" dirty="0">
                <a:latin typeface="Arial" panose="020B0604020202020204" pitchFamily="34" charset="0"/>
                <a:cs typeface="Arial" panose="020B0604020202020204" pitchFamily="34" charset="0"/>
              </a:rPr>
              <a:t>Figure 3  The 4 major groups of mountain ranges in </a:t>
            </a:r>
            <a:r>
              <a:rPr lang="en-HK" altLang="zh-TW" sz="2200" b="1" dirty="0" smtClean="0">
                <a:latin typeface="Arial" panose="020B0604020202020204" pitchFamily="34" charset="0"/>
                <a:cs typeface="Arial" panose="020B0604020202020204" pitchFamily="34" charset="0"/>
              </a:rPr>
              <a:t>our country </a:t>
            </a:r>
            <a:r>
              <a:rPr lang="en-US" altLang="zh-TW" sz="1600" b="1" dirty="0" smtClean="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P.70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3" name="文字方塊 2"/>
          <p:cNvSpPr txBox="1"/>
          <p:nvPr/>
        </p:nvSpPr>
        <p:spPr>
          <a:xfrm rot="1869919">
            <a:off x="2327564" y="3481797"/>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Himalayas</a:t>
            </a:r>
            <a:endParaRPr lang="en-US" sz="1200" b="1" dirty="0">
              <a:latin typeface="Times New Roman" panose="02020603050405020304" pitchFamily="18" charset="0"/>
              <a:cs typeface="Times New Roman" panose="02020603050405020304" pitchFamily="18" charset="0"/>
            </a:endParaRPr>
          </a:p>
        </p:txBody>
      </p:sp>
      <p:sp>
        <p:nvSpPr>
          <p:cNvPr id="10" name="文字方塊 9"/>
          <p:cNvSpPr txBox="1"/>
          <p:nvPr/>
        </p:nvSpPr>
        <p:spPr>
          <a:xfrm rot="494224">
            <a:off x="3316538" y="3017564"/>
            <a:ext cx="1745672"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Tanglha</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rot="1869919">
            <a:off x="2104116" y="2146944"/>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Kunlun Mountains</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rot="1061983">
            <a:off x="4019732" y="2120953"/>
            <a:ext cx="1745672" cy="276999"/>
          </a:xfrm>
          <a:prstGeom prst="rect">
            <a:avLst/>
          </a:prstGeom>
          <a:noFill/>
        </p:spPr>
        <p:txBody>
          <a:bodyPr wrap="square" rtlCol="0">
            <a:spAutoFit/>
          </a:bodyPr>
          <a:lstStyle/>
          <a:p>
            <a:r>
              <a:rPr lang="en-US" altLang="zh-TW" sz="1200" b="1" dirty="0" smtClean="0">
                <a:latin typeface="Times New Roman" panose="02020603050405020304" pitchFamily="18" charset="0"/>
                <a:cs typeface="Times New Roman" panose="02020603050405020304" pitchFamily="18" charset="0"/>
              </a:rPr>
              <a:t>Qilian</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rot="2249392">
            <a:off x="3192853" y="804407"/>
            <a:ext cx="1745672"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Altay Mountains</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rot="534873">
            <a:off x="2392777" y="1173445"/>
            <a:ext cx="1745672"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Tianshan</a:t>
            </a:r>
            <a:r>
              <a:rPr lang="en-US" sz="1200" b="1" dirty="0" smtClean="0">
                <a:latin typeface="Times New Roman" panose="02020603050405020304" pitchFamily="18" charset="0"/>
                <a:cs typeface="Times New Roman" panose="02020603050405020304" pitchFamily="18" charset="0"/>
              </a:rPr>
              <a:t> Mountains</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rot="534873">
            <a:off x="5165408" y="1492252"/>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Yinshan</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rot="21178756">
            <a:off x="5892359" y="1426451"/>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Yanshan</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5989642" y="2047427"/>
            <a:ext cx="1745672"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Taihang</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8" name="文字方塊 17"/>
          <p:cNvSpPr txBox="1"/>
          <p:nvPr/>
        </p:nvSpPr>
        <p:spPr>
          <a:xfrm>
            <a:off x="6105356" y="3270753"/>
            <a:ext cx="944158" cy="461665"/>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Wuyi</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3983866" y="3517210"/>
            <a:ext cx="944158" cy="461665"/>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Hengduan</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Mountains</a:t>
            </a:r>
            <a:endParaRPr lang="en-US" sz="1200" b="1" dirty="0">
              <a:latin typeface="Times New Roman" panose="02020603050405020304" pitchFamily="18" charset="0"/>
              <a:cs typeface="Times New Roman" panose="02020603050405020304" pitchFamily="18" charset="0"/>
            </a:endParaRPr>
          </a:p>
        </p:txBody>
      </p:sp>
      <p:sp>
        <p:nvSpPr>
          <p:cNvPr id="20" name="文字方塊 19"/>
          <p:cNvSpPr txBox="1"/>
          <p:nvPr/>
        </p:nvSpPr>
        <p:spPr>
          <a:xfrm>
            <a:off x="1844846" y="3655388"/>
            <a:ext cx="892011"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
        <p:nvSpPr>
          <p:cNvPr id="21" name="文字方塊 20"/>
          <p:cNvSpPr txBox="1"/>
          <p:nvPr/>
        </p:nvSpPr>
        <p:spPr>
          <a:xfrm>
            <a:off x="2327195" y="3978821"/>
            <a:ext cx="2061925" cy="138499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East-West Mountain Range</a:t>
            </a:r>
          </a:p>
          <a:p>
            <a:r>
              <a:rPr lang="en-US" sz="1200" dirty="0" smtClean="0">
                <a:latin typeface="Times New Roman" panose="02020603050405020304" pitchFamily="18" charset="0"/>
                <a:cs typeface="Times New Roman" panose="02020603050405020304" pitchFamily="18" charset="0"/>
              </a:rPr>
              <a:t>Northeast-Southwest Mountain Range</a:t>
            </a:r>
          </a:p>
          <a:p>
            <a:r>
              <a:rPr lang="en-US" sz="1200" dirty="0" smtClean="0">
                <a:latin typeface="Times New Roman" panose="02020603050405020304" pitchFamily="18" charset="0"/>
                <a:cs typeface="Times New Roman" panose="02020603050405020304" pitchFamily="18" charset="0"/>
              </a:rPr>
              <a:t>North-South Mountain Range</a:t>
            </a:r>
          </a:p>
          <a:p>
            <a:r>
              <a:rPr lang="en-US" sz="1200" dirty="0" smtClean="0">
                <a:latin typeface="Times New Roman" panose="02020603050405020304" pitchFamily="18" charset="0"/>
                <a:cs typeface="Times New Roman" panose="02020603050405020304" pitchFamily="18" charset="0"/>
              </a:rPr>
              <a:t>Northwest-Southeast Mountain Range</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07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52EA8E-6D81-471F-B3AC-AC7AC4DA9EA1}"/>
              </a:ext>
            </a:extLst>
          </p:cNvPr>
          <p:cNvGraphicFramePr>
            <a:graphicFrameLocks noGrp="1"/>
          </p:cNvGraphicFramePr>
          <p:nvPr>
            <p:ph idx="1"/>
            <p:extLst>
              <p:ext uri="{D42A27DB-BD31-4B8C-83A1-F6EECF244321}">
                <p14:modId xmlns:p14="http://schemas.microsoft.com/office/powerpoint/2010/main" val="3384630306"/>
              </p:ext>
            </p:extLst>
          </p:nvPr>
        </p:nvGraphicFramePr>
        <p:xfrm>
          <a:off x="1437073" y="500109"/>
          <a:ext cx="7396209" cy="5760720"/>
        </p:xfrm>
        <a:graphic>
          <a:graphicData uri="http://schemas.openxmlformats.org/drawingml/2006/table">
            <a:tbl>
              <a:tblPr firstRow="1" bandRow="1">
                <a:tableStyleId>{5C22544A-7EE6-4342-B048-85BDC9FD1C3A}</a:tableStyleId>
              </a:tblPr>
              <a:tblGrid>
                <a:gridCol w="2966251">
                  <a:extLst>
                    <a:ext uri="{9D8B030D-6E8A-4147-A177-3AD203B41FA5}">
                      <a16:colId xmlns:a16="http://schemas.microsoft.com/office/drawing/2014/main" val="949309230"/>
                    </a:ext>
                  </a:extLst>
                </a:gridCol>
                <a:gridCol w="4429958">
                  <a:extLst>
                    <a:ext uri="{9D8B030D-6E8A-4147-A177-3AD203B41FA5}">
                      <a16:colId xmlns:a16="http://schemas.microsoft.com/office/drawing/2014/main" val="160640645"/>
                    </a:ext>
                  </a:extLst>
                </a:gridCol>
              </a:tblGrid>
              <a:tr h="370840">
                <a:tc>
                  <a:txBody>
                    <a:bodyPr/>
                    <a:lstStyle/>
                    <a:p>
                      <a:pPr algn="ctr"/>
                      <a:r>
                        <a:rPr lang="en-HK" sz="2400" dirty="0">
                          <a:latin typeface="Arial Narrow" panose="020B0606020202030204" pitchFamily="34" charset="0"/>
                        </a:rPr>
                        <a:t>Mountain </a:t>
                      </a:r>
                      <a:r>
                        <a:rPr lang="en-HK" sz="2400" dirty="0" smtClean="0">
                          <a:latin typeface="Arial Narrow" panose="020B0606020202030204" pitchFamily="34" charset="0"/>
                        </a:rPr>
                        <a:t>Ranges</a:t>
                      </a:r>
                      <a:endParaRPr lang="en-HK" sz="2400" dirty="0">
                        <a:latin typeface="Arial Narrow" panose="020B0606020202030204" pitchFamily="34" charset="0"/>
                      </a:endParaRPr>
                    </a:p>
                  </a:txBody>
                  <a:tcPr/>
                </a:tc>
                <a:tc>
                  <a:txBody>
                    <a:bodyPr/>
                    <a:lstStyle/>
                    <a:p>
                      <a:pPr algn="ctr"/>
                      <a:r>
                        <a:rPr lang="en-HK" altLang="zh-TW" sz="2400" dirty="0">
                          <a:latin typeface="Arial Narrow" panose="020B0606020202030204" pitchFamily="34" charset="0"/>
                        </a:rPr>
                        <a:t>Distribution &amp; Examples</a:t>
                      </a:r>
                      <a:endParaRPr lang="en-HK" sz="2400" dirty="0">
                        <a:latin typeface="Arial Narrow" panose="020B0606020202030204" pitchFamily="34" charset="0"/>
                      </a:endParaRPr>
                    </a:p>
                  </a:txBody>
                  <a:tcPr/>
                </a:tc>
                <a:extLst>
                  <a:ext uri="{0D108BD9-81ED-4DB2-BD59-A6C34878D82A}">
                    <a16:rowId xmlns:a16="http://schemas.microsoft.com/office/drawing/2014/main" val="2124387307"/>
                  </a:ext>
                </a:extLst>
              </a:tr>
              <a:tr h="370840">
                <a:tc>
                  <a:txBody>
                    <a:bodyPr/>
                    <a:lstStyle/>
                    <a:p>
                      <a:pPr marL="514350" indent="-514350" algn="l">
                        <a:buAutoNum type="arabicParenR"/>
                      </a:pPr>
                      <a:r>
                        <a:rPr lang="en-HK" altLang="zh-TW" sz="2400" dirty="0">
                          <a:latin typeface="Arial Narrow" panose="020B0606020202030204" pitchFamily="34" charset="0"/>
                        </a:rPr>
                        <a:t>East-West Mountain Ranges</a:t>
                      </a: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Including the northern range of Tianshan – </a:t>
                      </a:r>
                      <a:r>
                        <a:rPr lang="en-US" altLang="zh-TW" sz="2400" dirty="0" err="1">
                          <a:latin typeface="Arial Narrow" panose="020B0606020202030204" pitchFamily="34" charset="0"/>
                        </a:rPr>
                        <a:t>Yinshan</a:t>
                      </a:r>
                      <a:r>
                        <a:rPr lang="en-US" altLang="zh-TW" sz="2400" dirty="0">
                          <a:latin typeface="Arial Narrow" panose="020B0606020202030204" pitchFamily="34" charset="0"/>
                        </a:rPr>
                        <a:t>, the middle range of Kunlun Mountain – </a:t>
                      </a:r>
                      <a:r>
                        <a:rPr lang="en-US" altLang="zh-TW" sz="2400" dirty="0" err="1">
                          <a:latin typeface="Arial Narrow" panose="020B0606020202030204" pitchFamily="34" charset="0"/>
                        </a:rPr>
                        <a:t>Qinling</a:t>
                      </a:r>
                      <a:r>
                        <a:rPr lang="en-US" altLang="zh-TW" sz="2400" dirty="0">
                          <a:latin typeface="Arial Narrow" panose="020B0606020202030204" pitchFamily="34" charset="0"/>
                        </a:rPr>
                        <a:t>, and the southern range of </a:t>
                      </a:r>
                      <a:r>
                        <a:rPr lang="en-US" altLang="zh-TW" sz="2400" dirty="0" err="1">
                          <a:latin typeface="Arial Narrow" panose="020B0606020202030204" pitchFamily="34" charset="0"/>
                        </a:rPr>
                        <a:t>Nanling</a:t>
                      </a:r>
                      <a:endParaRPr lang="en-HK" sz="2400" dirty="0">
                        <a:latin typeface="Arial Narrow" panose="020B0606020202030204" pitchFamily="34" charset="0"/>
                      </a:endParaRPr>
                    </a:p>
                  </a:txBody>
                  <a:tcPr/>
                </a:tc>
                <a:extLst>
                  <a:ext uri="{0D108BD9-81ED-4DB2-BD59-A6C34878D82A}">
                    <a16:rowId xmlns:a16="http://schemas.microsoft.com/office/drawing/2014/main" val="132797290"/>
                  </a:ext>
                </a:extLst>
              </a:tr>
              <a:tr h="370840">
                <a:tc>
                  <a:txBody>
                    <a:bodyPr/>
                    <a:lstStyle/>
                    <a:p>
                      <a:pPr algn="ctr"/>
                      <a:r>
                        <a:rPr lang="en-US" altLang="zh-TW" sz="2400" dirty="0">
                          <a:latin typeface="Arial Narrow" panose="020B0606020202030204" pitchFamily="34" charset="0"/>
                        </a:rPr>
                        <a:t>2) Northeast-Southwest Mountain Ranges</a:t>
                      </a:r>
                    </a:p>
                  </a:txBody>
                  <a:tcPr/>
                </a:tc>
                <a:tc>
                  <a:txBody>
                    <a:bodyPr/>
                    <a:lstStyle/>
                    <a:p>
                      <a:pPr marL="457200" indent="-457200" algn="l">
                        <a:buFont typeface="Arial" panose="020B0604020202020204" pitchFamily="34" charset="0"/>
                        <a:buChar char="•"/>
                      </a:pPr>
                      <a:r>
                        <a:rPr lang="en-HK" altLang="zh-TW" sz="2400" dirty="0">
                          <a:latin typeface="Arial Narrow" panose="020B0606020202030204" pitchFamily="34" charset="0"/>
                        </a:rPr>
                        <a:t>Mainly located at East China and can be divided into 3 mountain ranges: </a:t>
                      </a:r>
                      <a:r>
                        <a:rPr lang="en-US" altLang="zh-TW" sz="2400" dirty="0">
                          <a:latin typeface="Arial Narrow" panose="020B0606020202030204" pitchFamily="34" charset="0"/>
                        </a:rPr>
                        <a:t>The western mountain range comprises </a:t>
                      </a:r>
                      <a:r>
                        <a:rPr lang="en-US" altLang="zh-TW" sz="2400" dirty="0" err="1">
                          <a:latin typeface="Arial Narrow" panose="020B0606020202030204" pitchFamily="34" charset="0"/>
                        </a:rPr>
                        <a:t>Daxinganling</a:t>
                      </a:r>
                      <a:r>
                        <a:rPr lang="en-US" altLang="zh-TW" sz="2400" dirty="0">
                          <a:latin typeface="Arial Narrow" panose="020B0606020202030204" pitchFamily="34" charset="0"/>
                        </a:rPr>
                        <a:t>, </a:t>
                      </a:r>
                      <a:r>
                        <a:rPr lang="en-US" altLang="zh-TW" sz="2400" dirty="0" err="1">
                          <a:latin typeface="Arial Narrow" panose="020B0606020202030204" pitchFamily="34" charset="0"/>
                        </a:rPr>
                        <a:t>Taihang</a:t>
                      </a:r>
                      <a:r>
                        <a:rPr lang="en-US" altLang="zh-TW" sz="2400" dirty="0">
                          <a:latin typeface="Arial Narrow" panose="020B0606020202030204" pitchFamily="34" charset="0"/>
                        </a:rPr>
                        <a:t> Shan, </a:t>
                      </a:r>
                      <a:r>
                        <a:rPr lang="en-US" altLang="zh-TW" sz="2400" dirty="0" err="1">
                          <a:latin typeface="Arial Narrow" panose="020B0606020202030204" pitchFamily="34" charset="0"/>
                        </a:rPr>
                        <a:t>Wushan</a:t>
                      </a:r>
                      <a:r>
                        <a:rPr lang="en-US" altLang="zh-TW" sz="2400" dirty="0">
                          <a:latin typeface="Arial Narrow" panose="020B0606020202030204" pitchFamily="34" charset="0"/>
                        </a:rPr>
                        <a:t> and </a:t>
                      </a:r>
                      <a:r>
                        <a:rPr lang="en-US" altLang="zh-TW" sz="2400" dirty="0" err="1">
                          <a:latin typeface="Arial Narrow" panose="020B0606020202030204" pitchFamily="34" charset="0"/>
                        </a:rPr>
                        <a:t>Xuefeng</a:t>
                      </a:r>
                      <a:r>
                        <a:rPr lang="en-US" altLang="zh-TW" sz="2400" dirty="0">
                          <a:latin typeface="Arial Narrow" panose="020B0606020202030204" pitchFamily="34" charset="0"/>
                        </a:rPr>
                        <a:t> Shan; the middle range comprises </a:t>
                      </a:r>
                      <a:r>
                        <a:rPr lang="en-US" altLang="zh-TW" sz="2400" dirty="0" err="1">
                          <a:latin typeface="Arial Narrow" panose="020B0606020202030204" pitchFamily="34" charset="0"/>
                        </a:rPr>
                        <a:t>Changbai</a:t>
                      </a:r>
                      <a:r>
                        <a:rPr lang="en-US" altLang="zh-TW" sz="2400" dirty="0">
                          <a:latin typeface="Arial Narrow" panose="020B0606020202030204" pitchFamily="34" charset="0"/>
                        </a:rPr>
                        <a:t> Shan and Wuyi Shan; and the east range is the mountain ranges in Taiwan.</a:t>
                      </a:r>
                      <a:r>
                        <a:rPr lang="zh-TW" altLang="en-US" sz="2400" dirty="0">
                          <a:latin typeface="Arial Narrow" panose="020B0606020202030204" pitchFamily="34" charset="0"/>
                        </a:rPr>
                        <a:t> </a:t>
                      </a:r>
                      <a:endParaRPr lang="en-HK" sz="2400" dirty="0">
                        <a:latin typeface="Arial Narrow" panose="020B0606020202030204" pitchFamily="34" charset="0"/>
                      </a:endParaRPr>
                    </a:p>
                  </a:txBody>
                  <a:tcPr/>
                </a:tc>
                <a:extLst>
                  <a:ext uri="{0D108BD9-81ED-4DB2-BD59-A6C34878D82A}">
                    <a16:rowId xmlns:a16="http://schemas.microsoft.com/office/drawing/2014/main" val="3810211536"/>
                  </a:ext>
                </a:extLst>
              </a:tr>
            </a:tbl>
          </a:graphicData>
        </a:graphic>
      </p:graphicFrame>
    </p:spTree>
    <p:extLst>
      <p:ext uri="{BB962C8B-B14F-4D97-AF65-F5344CB8AC3E}">
        <p14:creationId xmlns:p14="http://schemas.microsoft.com/office/powerpoint/2010/main" val="283925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514513E-B8F3-46C4-AD81-DD19937A80C0}"/>
              </a:ext>
            </a:extLst>
          </p:cNvPr>
          <p:cNvGraphicFramePr>
            <a:graphicFrameLocks/>
          </p:cNvGraphicFramePr>
          <p:nvPr>
            <p:extLst>
              <p:ext uri="{D42A27DB-BD31-4B8C-83A1-F6EECF244321}">
                <p14:modId xmlns:p14="http://schemas.microsoft.com/office/powerpoint/2010/main" val="2275720741"/>
              </p:ext>
            </p:extLst>
          </p:nvPr>
        </p:nvGraphicFramePr>
        <p:xfrm>
          <a:off x="1295030" y="1370121"/>
          <a:ext cx="7396209" cy="3931920"/>
        </p:xfrm>
        <a:graphic>
          <a:graphicData uri="http://schemas.openxmlformats.org/drawingml/2006/table">
            <a:tbl>
              <a:tblPr firstRow="1" bandRow="1">
                <a:tableStyleId>{5C22544A-7EE6-4342-B048-85BDC9FD1C3A}</a:tableStyleId>
              </a:tblPr>
              <a:tblGrid>
                <a:gridCol w="2966251">
                  <a:extLst>
                    <a:ext uri="{9D8B030D-6E8A-4147-A177-3AD203B41FA5}">
                      <a16:colId xmlns:a16="http://schemas.microsoft.com/office/drawing/2014/main" val="949309230"/>
                    </a:ext>
                  </a:extLst>
                </a:gridCol>
                <a:gridCol w="4429958">
                  <a:extLst>
                    <a:ext uri="{9D8B030D-6E8A-4147-A177-3AD203B41FA5}">
                      <a16:colId xmlns:a16="http://schemas.microsoft.com/office/drawing/2014/main" val="160640645"/>
                    </a:ext>
                  </a:extLst>
                </a:gridCol>
              </a:tblGrid>
              <a:tr h="370840">
                <a:tc>
                  <a:txBody>
                    <a:bodyPr/>
                    <a:lstStyle/>
                    <a:p>
                      <a:pPr algn="ctr"/>
                      <a:r>
                        <a:rPr lang="en-HK" altLang="zh-TW" sz="2400" dirty="0">
                          <a:latin typeface="Arial Narrow" panose="020B0606020202030204" pitchFamily="34" charset="0"/>
                        </a:rPr>
                        <a:t>Mountain </a:t>
                      </a:r>
                      <a:r>
                        <a:rPr lang="en-HK" altLang="zh-TW" sz="2400" dirty="0" smtClean="0">
                          <a:latin typeface="Arial Narrow" panose="020B0606020202030204" pitchFamily="34" charset="0"/>
                        </a:rPr>
                        <a:t>Ranges</a:t>
                      </a:r>
                      <a:endParaRPr lang="en-HK" altLang="zh-TW" sz="2400" dirty="0">
                        <a:latin typeface="Arial Narrow" panose="020B0606020202030204" pitchFamily="34" charset="0"/>
                      </a:endParaRPr>
                    </a:p>
                  </a:txBody>
                  <a:tcPr/>
                </a:tc>
                <a:tc>
                  <a:txBody>
                    <a:bodyPr/>
                    <a:lstStyle/>
                    <a:p>
                      <a:pPr algn="ctr"/>
                      <a:r>
                        <a:rPr lang="en-HK" altLang="zh-TW" sz="2400" dirty="0">
                          <a:latin typeface="Arial Narrow" panose="020B0606020202030204" pitchFamily="34" charset="0"/>
                        </a:rPr>
                        <a:t>Distribution &amp; Examples</a:t>
                      </a:r>
                    </a:p>
                  </a:txBody>
                  <a:tcPr/>
                </a:tc>
                <a:extLst>
                  <a:ext uri="{0D108BD9-81ED-4DB2-BD59-A6C34878D82A}">
                    <a16:rowId xmlns:a16="http://schemas.microsoft.com/office/drawing/2014/main" val="2124387307"/>
                  </a:ext>
                </a:extLst>
              </a:tr>
              <a:tr h="370840">
                <a:tc>
                  <a:txBody>
                    <a:bodyPr/>
                    <a:lstStyle/>
                    <a:p>
                      <a:pPr algn="l"/>
                      <a:r>
                        <a:rPr lang="en-US" altLang="zh-TW" sz="2400" dirty="0">
                          <a:latin typeface="Arial Narrow" panose="020B0606020202030204" pitchFamily="34" charset="0"/>
                        </a:rPr>
                        <a:t>3) North-South Mountain </a:t>
                      </a:r>
                      <a:r>
                        <a:rPr lang="en-US" altLang="zh-TW" sz="2400" dirty="0" smtClean="0">
                          <a:latin typeface="Arial Narrow" panose="020B0606020202030204" pitchFamily="34" charset="0"/>
                        </a:rPr>
                        <a:t>      Ranges</a:t>
                      </a:r>
                      <a:endParaRPr lang="en-US" altLang="zh-TW" sz="2400" dirty="0">
                        <a:latin typeface="Arial Narrow" panose="020B0606020202030204" pitchFamily="34" charset="0"/>
                      </a:endParaRP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There are two mountain ranges in this group: 1) </a:t>
                      </a:r>
                      <a:r>
                        <a:rPr lang="en-US" altLang="zh-TW" sz="2400" dirty="0" err="1">
                          <a:latin typeface="Arial Narrow" panose="020B0606020202030204" pitchFamily="34" charset="0"/>
                        </a:rPr>
                        <a:t>Helan</a:t>
                      </a:r>
                      <a:r>
                        <a:rPr lang="en-US" altLang="zh-TW" sz="2400" dirty="0">
                          <a:latin typeface="Arial Narrow" panose="020B0606020202030204" pitchFamily="34" charset="0"/>
                        </a:rPr>
                        <a:t> Shan and </a:t>
                      </a:r>
                      <a:r>
                        <a:rPr lang="en-US" altLang="zh-TW" sz="2400" dirty="0" err="1">
                          <a:latin typeface="Arial Narrow" panose="020B0606020202030204" pitchFamily="34" charset="0"/>
                        </a:rPr>
                        <a:t>Liupan</a:t>
                      </a:r>
                      <a:r>
                        <a:rPr lang="en-US" altLang="zh-TW" sz="2400" dirty="0">
                          <a:latin typeface="Arial Narrow" panose="020B0606020202030204" pitchFamily="34" charset="0"/>
                        </a:rPr>
                        <a:t> Shan in </a:t>
                      </a:r>
                      <a:r>
                        <a:rPr lang="en-US" altLang="zh-TW" sz="2400" dirty="0" smtClean="0">
                          <a:latin typeface="Arial Narrow" panose="020B0606020202030204" pitchFamily="34" charset="0"/>
                        </a:rPr>
                        <a:t>the central part; </a:t>
                      </a:r>
                      <a:r>
                        <a:rPr lang="en-US" altLang="zh-TW" sz="2400" dirty="0">
                          <a:latin typeface="Arial Narrow" panose="020B0606020202030204" pitchFamily="34" charset="0"/>
                        </a:rPr>
                        <a:t>and 2) </a:t>
                      </a:r>
                      <a:r>
                        <a:rPr lang="en-US" altLang="zh-TW" sz="2400" dirty="0" err="1">
                          <a:latin typeface="Arial Narrow" panose="020B0606020202030204" pitchFamily="34" charset="0"/>
                        </a:rPr>
                        <a:t>Hengduan</a:t>
                      </a:r>
                      <a:r>
                        <a:rPr lang="en-US" altLang="zh-TW" sz="2400" dirty="0">
                          <a:latin typeface="Arial Narrow" panose="020B0606020202030204" pitchFamily="34" charset="0"/>
                        </a:rPr>
                        <a:t> Shan in </a:t>
                      </a:r>
                      <a:r>
                        <a:rPr lang="en-US" altLang="zh-TW" sz="2400" dirty="0" smtClean="0">
                          <a:latin typeface="Arial Narrow" panose="020B0606020202030204" pitchFamily="34" charset="0"/>
                        </a:rPr>
                        <a:t>the southwestern</a:t>
                      </a:r>
                      <a:r>
                        <a:rPr lang="en-US" altLang="zh-TW" sz="2400" baseline="0" dirty="0" smtClean="0">
                          <a:latin typeface="Arial Narrow" panose="020B0606020202030204" pitchFamily="34" charset="0"/>
                        </a:rPr>
                        <a:t> part</a:t>
                      </a:r>
                      <a:r>
                        <a:rPr lang="en-US" altLang="zh-TW" sz="2400" dirty="0" smtClean="0">
                          <a:latin typeface="Arial Narrow" panose="020B0606020202030204" pitchFamily="34" charset="0"/>
                        </a:rPr>
                        <a:t>.</a:t>
                      </a:r>
                      <a:endParaRPr lang="en-HK" sz="2400" dirty="0">
                        <a:latin typeface="Arial Narrow" panose="020B0606020202030204" pitchFamily="34" charset="0"/>
                      </a:endParaRPr>
                    </a:p>
                  </a:txBody>
                  <a:tcPr/>
                </a:tc>
                <a:extLst>
                  <a:ext uri="{0D108BD9-81ED-4DB2-BD59-A6C34878D82A}">
                    <a16:rowId xmlns:a16="http://schemas.microsoft.com/office/drawing/2014/main" val="3948990964"/>
                  </a:ext>
                </a:extLst>
              </a:tr>
              <a:tr h="370840">
                <a:tc>
                  <a:txBody>
                    <a:bodyPr/>
                    <a:lstStyle/>
                    <a:p>
                      <a:pPr algn="l"/>
                      <a:r>
                        <a:rPr lang="en-US" altLang="zh-TW" sz="2400" dirty="0">
                          <a:latin typeface="Arial Narrow" panose="020B0606020202030204" pitchFamily="34" charset="0"/>
                        </a:rPr>
                        <a:t>4) Northwest-Southeast Mountain Ranges</a:t>
                      </a:r>
                    </a:p>
                  </a:txBody>
                  <a:tcPr/>
                </a:tc>
                <a:tc>
                  <a:txBody>
                    <a:bodyPr/>
                    <a:lstStyle/>
                    <a:p>
                      <a:pPr marL="457200" indent="-457200" algn="l">
                        <a:buFont typeface="Arial" panose="020B0604020202020204" pitchFamily="34" charset="0"/>
                        <a:buChar char="•"/>
                      </a:pPr>
                      <a:r>
                        <a:rPr lang="en-US" altLang="zh-TW" sz="2400" dirty="0">
                          <a:latin typeface="Arial Narrow" panose="020B0606020202030204" pitchFamily="34" charset="0"/>
                        </a:rPr>
                        <a:t>Also known as the </a:t>
                      </a:r>
                      <a:r>
                        <a:rPr lang="en-US" altLang="zh-TW" sz="2400" dirty="0" smtClean="0">
                          <a:latin typeface="Arial Narrow" panose="020B0606020202030204" pitchFamily="34" charset="0"/>
                        </a:rPr>
                        <a:t>Qinghai-Tibet </a:t>
                      </a:r>
                      <a:r>
                        <a:rPr lang="en-US" altLang="zh-TW" sz="2400" dirty="0">
                          <a:latin typeface="Arial Narrow" panose="020B0606020202030204" pitchFamily="34" charset="0"/>
                        </a:rPr>
                        <a:t>Plateau, including the </a:t>
                      </a:r>
                      <a:r>
                        <a:rPr lang="en-US" altLang="zh-TW" sz="2400" dirty="0" smtClean="0">
                          <a:latin typeface="Arial Narrow" panose="020B0606020202030204" pitchFamily="34" charset="0"/>
                        </a:rPr>
                        <a:t>Altay Mountains, </a:t>
                      </a:r>
                      <a:r>
                        <a:rPr lang="en-US" altLang="zh-TW" sz="2400" dirty="0">
                          <a:latin typeface="Arial Narrow" panose="020B0606020202030204" pitchFamily="34" charset="0"/>
                        </a:rPr>
                        <a:t>Qilian </a:t>
                      </a:r>
                      <a:r>
                        <a:rPr lang="en-US" altLang="zh-TW" sz="2400" dirty="0" smtClean="0">
                          <a:latin typeface="Arial Narrow" panose="020B0606020202030204" pitchFamily="34" charset="0"/>
                        </a:rPr>
                        <a:t>Mountains </a:t>
                      </a:r>
                      <a:r>
                        <a:rPr lang="en-US" altLang="zh-TW" sz="2400" dirty="0">
                          <a:latin typeface="Arial Narrow" panose="020B0606020202030204" pitchFamily="34" charset="0"/>
                        </a:rPr>
                        <a:t>and the Himalayas</a:t>
                      </a:r>
                      <a:endParaRPr lang="en-HK" sz="2400" dirty="0">
                        <a:latin typeface="Arial Narrow" panose="020B0606020202030204" pitchFamily="34" charset="0"/>
                      </a:endParaRPr>
                    </a:p>
                  </a:txBody>
                  <a:tcPr/>
                </a:tc>
                <a:extLst>
                  <a:ext uri="{0D108BD9-81ED-4DB2-BD59-A6C34878D82A}">
                    <a16:rowId xmlns:a16="http://schemas.microsoft.com/office/drawing/2014/main" val="2904160090"/>
                  </a:ext>
                </a:extLst>
              </a:tr>
            </a:tbl>
          </a:graphicData>
        </a:graphic>
      </p:graphicFrame>
    </p:spTree>
    <p:extLst>
      <p:ext uri="{BB962C8B-B14F-4D97-AF65-F5344CB8AC3E}">
        <p14:creationId xmlns:p14="http://schemas.microsoft.com/office/powerpoint/2010/main" val="188315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2CC3-A2F6-4231-8A3F-658E2822BDDB}"/>
              </a:ext>
            </a:extLst>
          </p:cNvPr>
          <p:cNvSpPr>
            <a:spLocks noGrp="1"/>
          </p:cNvSpPr>
          <p:nvPr>
            <p:ph type="title"/>
          </p:nvPr>
        </p:nvSpPr>
        <p:spPr>
          <a:xfrm>
            <a:off x="1945201" y="624110"/>
            <a:ext cx="6589199" cy="601008"/>
          </a:xfrm>
        </p:spPr>
        <p:txBody>
          <a:bodyPr>
            <a:normAutofit/>
          </a:bodyPr>
          <a:lstStyle/>
          <a:p>
            <a:r>
              <a:rPr lang="en-HK" altLang="zh-TW" sz="3200" b="1" u="sng" dirty="0" smtClean="0">
                <a:latin typeface="Arial" panose="020B0604020202020204" pitchFamily="34" charset="0"/>
                <a:cs typeface="Arial" panose="020B0604020202020204" pitchFamily="34" charset="0"/>
              </a:rPr>
              <a:t>Plateaux</a:t>
            </a:r>
            <a:endParaRPr lang="en-HK" b="1" u="sng" dirty="0"/>
          </a:p>
        </p:txBody>
      </p:sp>
      <p:sp>
        <p:nvSpPr>
          <p:cNvPr id="3" name="Content Placeholder 2">
            <a:extLst>
              <a:ext uri="{FF2B5EF4-FFF2-40B4-BE49-F238E27FC236}">
                <a16:creationId xmlns:a16="http://schemas.microsoft.com/office/drawing/2014/main" id="{3FEAB059-AF9B-42B2-ADE9-8EC6888763ED}"/>
              </a:ext>
            </a:extLst>
          </p:cNvPr>
          <p:cNvSpPr>
            <a:spLocks noGrp="1"/>
          </p:cNvSpPr>
          <p:nvPr>
            <p:ph idx="1"/>
          </p:nvPr>
        </p:nvSpPr>
        <p:spPr>
          <a:xfrm>
            <a:off x="1074198" y="1455938"/>
            <a:ext cx="7936637" cy="5042516"/>
          </a:xfrm>
        </p:spPr>
        <p:txBody>
          <a:bodyPr>
            <a:normAutofit lnSpcReduction="10000"/>
          </a:bodyPr>
          <a:lstStyle/>
          <a:p>
            <a:r>
              <a:rPr lang="en-HK" altLang="zh-TW" sz="2800" dirty="0">
                <a:latin typeface="Arial" panose="020B0604020202020204" pitchFamily="34" charset="0"/>
                <a:cs typeface="Arial" panose="020B0604020202020204" pitchFamily="34" charset="0"/>
              </a:rPr>
              <a:t>There are </a:t>
            </a:r>
            <a:r>
              <a:rPr lang="en-HK" altLang="zh-TW" sz="2800" b="1" dirty="0">
                <a:latin typeface="Arial" panose="020B0604020202020204" pitchFamily="34" charset="0"/>
                <a:cs typeface="Arial" panose="020B0604020202020204" pitchFamily="34" charset="0"/>
              </a:rPr>
              <a:t>four major </a:t>
            </a:r>
            <a:r>
              <a:rPr lang="en-HK" altLang="zh-TW" sz="2800" b="1" dirty="0" smtClean="0">
                <a:latin typeface="Arial" panose="020B0604020202020204" pitchFamily="34" charset="0"/>
                <a:cs typeface="Arial" panose="020B0604020202020204" pitchFamily="34" charset="0"/>
              </a:rPr>
              <a:t>plateaux</a:t>
            </a:r>
            <a:r>
              <a:rPr lang="en-HK" altLang="zh-TW" sz="2800" dirty="0" smtClean="0">
                <a:latin typeface="Arial" panose="020B0604020202020204" pitchFamily="34" charset="0"/>
                <a:cs typeface="Arial" panose="020B0604020202020204" pitchFamily="34" charset="0"/>
              </a:rPr>
              <a:t>: Qinghai-Tibet </a:t>
            </a:r>
            <a:r>
              <a:rPr lang="en-HK" altLang="zh-TW" sz="2800" dirty="0">
                <a:latin typeface="Arial" panose="020B0604020202020204" pitchFamily="34" charset="0"/>
                <a:cs typeface="Arial" panose="020B0604020202020204" pitchFamily="34" charset="0"/>
              </a:rPr>
              <a:t>Plateau, </a:t>
            </a:r>
            <a:r>
              <a:rPr lang="en-HK" altLang="zh-TW" sz="2800" dirty="0">
                <a:solidFill>
                  <a:schemeClr val="tx1"/>
                </a:solidFill>
                <a:latin typeface="Arial" panose="020B0604020202020204" pitchFamily="34" charset="0"/>
                <a:cs typeface="Arial" panose="020B0604020202020204" pitchFamily="34" charset="0"/>
              </a:rPr>
              <a:t>Inner M</a:t>
            </a:r>
            <a:r>
              <a:rPr lang="en-HK" altLang="zh-TW" sz="2800" dirty="0">
                <a:latin typeface="Arial" panose="020B0604020202020204" pitchFamily="34" charset="0"/>
                <a:cs typeface="Arial" panose="020B0604020202020204" pitchFamily="34" charset="0"/>
              </a:rPr>
              <a:t>ongolian Plateau, Loess Plateau and Yunnan-Guizhou Plateau (Figure 4)</a:t>
            </a:r>
            <a:r>
              <a:rPr lang="en-US" altLang="zh-TW" sz="2800" dirty="0">
                <a:latin typeface="Arial" panose="020B0604020202020204" pitchFamily="34" charset="0"/>
                <a:cs typeface="Arial" panose="020B0604020202020204" pitchFamily="34" charset="0"/>
              </a:rPr>
              <a:t>.</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Except that the </a:t>
            </a:r>
            <a:r>
              <a:rPr lang="en-US" altLang="zh-TW" sz="2800" dirty="0" smtClean="0">
                <a:latin typeface="Arial" panose="020B0604020202020204" pitchFamily="34" charset="0"/>
                <a:cs typeface="Arial" panose="020B0604020202020204" pitchFamily="34" charset="0"/>
              </a:rPr>
              <a:t>Qinghai-Tibet </a:t>
            </a:r>
            <a:r>
              <a:rPr lang="en-US" altLang="zh-TW" sz="2800" dirty="0">
                <a:latin typeface="Arial" panose="020B0604020202020204" pitchFamily="34" charset="0"/>
                <a:cs typeface="Arial" panose="020B0604020202020204" pitchFamily="34" charset="0"/>
              </a:rPr>
              <a:t>Plateau is located on the 1</a:t>
            </a:r>
            <a:r>
              <a:rPr lang="en-US" altLang="zh-TW" sz="2800" baseline="30000" dirty="0">
                <a:latin typeface="Arial" panose="020B0604020202020204" pitchFamily="34" charset="0"/>
                <a:cs typeface="Arial" panose="020B0604020202020204" pitchFamily="34" charset="0"/>
              </a:rPr>
              <a:t>st</a:t>
            </a:r>
            <a:r>
              <a:rPr lang="en-US" altLang="zh-TW" sz="2800" dirty="0">
                <a:latin typeface="Arial" panose="020B0604020202020204" pitchFamily="34" charset="0"/>
                <a:cs typeface="Arial" panose="020B0604020202020204" pitchFamily="34" charset="0"/>
              </a:rPr>
              <a:t> tier of the </a:t>
            </a:r>
            <a:r>
              <a:rPr lang="en-US" altLang="zh-TW" sz="2800" dirty="0" smtClean="0">
                <a:latin typeface="Arial" panose="020B0604020202020204" pitchFamily="34" charset="0"/>
                <a:cs typeface="Arial" panose="020B0604020202020204" pitchFamily="34" charset="0"/>
              </a:rPr>
              <a:t>relief, </a:t>
            </a:r>
            <a:r>
              <a:rPr lang="en-US" altLang="zh-TW" sz="2800" dirty="0">
                <a:latin typeface="Arial" panose="020B0604020202020204" pitchFamily="34" charset="0"/>
                <a:cs typeface="Arial" panose="020B0604020202020204" pitchFamily="34" charset="0"/>
              </a:rPr>
              <a:t>the other three plateaus are located on the 2</a:t>
            </a:r>
            <a:r>
              <a:rPr lang="en-US" altLang="zh-TW" sz="2800" baseline="30000" dirty="0">
                <a:latin typeface="Arial" panose="020B0604020202020204" pitchFamily="34" charset="0"/>
                <a:cs typeface="Arial" panose="020B0604020202020204" pitchFamily="34" charset="0"/>
              </a:rPr>
              <a:t>nd</a:t>
            </a:r>
            <a:r>
              <a:rPr lang="en-US" altLang="zh-TW" sz="2800" dirty="0">
                <a:latin typeface="Arial" panose="020B0604020202020204" pitchFamily="34" charset="0"/>
                <a:cs typeface="Arial" panose="020B0604020202020204" pitchFamily="34" charset="0"/>
              </a:rPr>
              <a:t> tier.</a:t>
            </a:r>
          </a:p>
          <a:p>
            <a:r>
              <a:rPr lang="en-US" altLang="zh-TW" sz="2800" dirty="0">
                <a:latin typeface="Arial" panose="020B0604020202020204" pitchFamily="34" charset="0"/>
                <a:cs typeface="Arial" panose="020B0604020202020204" pitchFamily="34" charset="0"/>
              </a:rPr>
              <a:t>1) </a:t>
            </a:r>
            <a:r>
              <a:rPr lang="en-US" altLang="zh-TW" sz="2800" b="1" u="sng" dirty="0" smtClean="0">
                <a:latin typeface="Arial" panose="020B0604020202020204" pitchFamily="34" charset="0"/>
                <a:cs typeface="Arial" panose="020B0604020202020204" pitchFamily="34" charset="0"/>
              </a:rPr>
              <a:t>Qinghai-Tibet </a:t>
            </a:r>
            <a:r>
              <a:rPr lang="en-US" altLang="zh-TW" sz="2800" b="1" u="sng" dirty="0">
                <a:latin typeface="Arial" panose="020B0604020202020204" pitchFamily="34" charset="0"/>
                <a:cs typeface="Arial" panose="020B0604020202020204" pitchFamily="34" charset="0"/>
              </a:rPr>
              <a:t>Plateau</a:t>
            </a:r>
            <a:r>
              <a:rPr lang="en-US" altLang="zh-TW" sz="2800" b="1" dirty="0">
                <a:latin typeface="Arial" panose="020B0604020202020204" pitchFamily="34" charset="0"/>
                <a:cs typeface="Arial" panose="020B0604020202020204" pitchFamily="34" charset="0"/>
              </a:rPr>
              <a:t>:</a:t>
            </a:r>
            <a:r>
              <a:rPr lang="zh-TW" altLang="en-US" sz="2800" b="1" dirty="0">
                <a:latin typeface="Arial" panose="020B0604020202020204" pitchFamily="34" charset="0"/>
                <a:cs typeface="Arial" panose="020B0604020202020204" pitchFamily="34" charset="0"/>
              </a:rPr>
              <a:t> </a:t>
            </a:r>
            <a:r>
              <a:rPr lang="en-HK" altLang="zh-TW" sz="2800" dirty="0">
                <a:latin typeface="Arial" panose="020B0604020202020204" pitchFamily="34" charset="0"/>
                <a:cs typeface="Arial" panose="020B0604020202020204" pitchFamily="34" charset="0"/>
              </a:rPr>
              <a:t>It is located in </a:t>
            </a:r>
            <a:r>
              <a:rPr lang="en-HK" altLang="zh-TW" sz="2800" dirty="0" smtClean="0">
                <a:latin typeface="Arial" panose="020B0604020202020204" pitchFamily="34" charset="0"/>
                <a:cs typeface="Arial" panose="020B0604020202020204" pitchFamily="34" charset="0"/>
              </a:rPr>
              <a:t>the </a:t>
            </a:r>
            <a:r>
              <a:rPr lang="en-HK" altLang="zh-TW" sz="2800" dirty="0" err="1" smtClean="0">
                <a:latin typeface="Arial" panose="020B0604020202020204" pitchFamily="34" charset="0"/>
                <a:cs typeface="Arial" panose="020B0604020202020204" pitchFamily="34" charset="0"/>
              </a:rPr>
              <a:t>southwestern</a:t>
            </a:r>
            <a:r>
              <a:rPr lang="en-HK" altLang="zh-TW" sz="2800" dirty="0" smtClean="0">
                <a:latin typeface="Arial" panose="020B0604020202020204" pitchFamily="34" charset="0"/>
                <a:cs typeface="Arial" panose="020B0604020202020204" pitchFamily="34" charset="0"/>
              </a:rPr>
              <a:t> part </a:t>
            </a:r>
            <a:r>
              <a:rPr lang="en-HK" altLang="zh-TW" sz="2800" dirty="0">
                <a:latin typeface="Arial" panose="020B0604020202020204" pitchFamily="34" charset="0"/>
                <a:cs typeface="Arial" panose="020B0604020202020204" pitchFamily="34" charset="0"/>
              </a:rPr>
              <a:t>and mainly includes Xizang, Qinghai and western Sichuan. </a:t>
            </a:r>
            <a:r>
              <a:rPr lang="en-US" altLang="zh-TW" sz="2800" dirty="0">
                <a:latin typeface="Arial" panose="020B0604020202020204" pitchFamily="34" charset="0"/>
                <a:cs typeface="Arial" panose="020B0604020202020204" pitchFamily="34" charset="0"/>
              </a:rPr>
              <a:t>It is the largest and highest plateau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average elevation over 4,000m.</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40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圖說文字 5">
            <a:extLst>
              <a:ext uri="{FF2B5EF4-FFF2-40B4-BE49-F238E27FC236}">
                <a16:creationId xmlns:a16="http://schemas.microsoft.com/office/drawing/2014/main" id="{ED4D8B1A-AE19-44DF-AB74-9912703938A3}"/>
              </a:ext>
            </a:extLst>
          </p:cNvPr>
          <p:cNvSpPr/>
          <p:nvPr/>
        </p:nvSpPr>
        <p:spPr>
          <a:xfrm>
            <a:off x="217503" y="5347474"/>
            <a:ext cx="8926497" cy="995137"/>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4  The </a:t>
            </a:r>
            <a:r>
              <a:rPr lang="en-HK" altLang="zh-TW" sz="2400" b="1" dirty="0" smtClean="0">
                <a:latin typeface="Arial" panose="020B0604020202020204" pitchFamily="34" charset="0"/>
                <a:cs typeface="Arial" panose="020B0604020202020204" pitchFamily="34" charset="0"/>
              </a:rPr>
              <a:t>four </a:t>
            </a:r>
            <a:r>
              <a:rPr lang="en-HK" altLang="zh-TW" sz="2400" b="1" dirty="0">
                <a:latin typeface="Arial" panose="020B0604020202020204" pitchFamily="34" charset="0"/>
                <a:cs typeface="Arial" panose="020B0604020202020204" pitchFamily="34" charset="0"/>
              </a:rPr>
              <a:t>major </a:t>
            </a:r>
            <a:r>
              <a:rPr lang="en-HK" altLang="zh-TW" sz="2400" b="1" dirty="0" smtClean="0">
                <a:latin typeface="Arial" panose="020B0604020202020204" pitchFamily="34" charset="0"/>
                <a:cs typeface="Arial" panose="020B0604020202020204" pitchFamily="34" charset="0"/>
              </a:rPr>
              <a:t>plateaux </a:t>
            </a:r>
            <a:r>
              <a:rPr lang="en-HK" altLang="zh-TW" sz="2400" b="1" dirty="0">
                <a:latin typeface="Arial" panose="020B0604020202020204" pitchFamily="34" charset="0"/>
                <a:cs typeface="Arial" panose="020B0604020202020204" pitchFamily="34" charset="0"/>
              </a:rPr>
              <a:t>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smtClean="0">
                <a:latin typeface="Arial" panose="020B0604020202020204" pitchFamily="34" charset="0"/>
                <a:cs typeface="Arial" panose="020B0604020202020204" pitchFamily="34" charset="0"/>
              </a:rPr>
              <a:t> </a:t>
            </a:r>
            <a:r>
              <a:rPr lang="zh-TW" altLang="en-US" sz="1600" b="1" dirty="0" smtClean="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pic>
        <p:nvPicPr>
          <p:cNvPr id="10" name="圖片 9"/>
          <p:cNvPicPr/>
          <p:nvPr/>
        </p:nvPicPr>
        <p:blipFill rotWithShape="1">
          <a:blip r:embed="rId2"/>
          <a:srcRect l="15094" t="13044" r="11420" b="17436"/>
          <a:stretch/>
        </p:blipFill>
        <p:spPr bwMode="auto">
          <a:xfrm>
            <a:off x="1349721" y="571181"/>
            <a:ext cx="7461770" cy="4341640"/>
          </a:xfrm>
          <a:prstGeom prst="rect">
            <a:avLst/>
          </a:prstGeom>
          <a:ln>
            <a:noFill/>
          </a:ln>
          <a:extLst>
            <a:ext uri="{53640926-AAD7-44D8-BBD7-CCE9431645EC}">
              <a14:shadowObscured xmlns:a14="http://schemas.microsoft.com/office/drawing/2010/main"/>
            </a:ext>
          </a:extLst>
        </p:spPr>
      </p:pic>
      <p:sp>
        <p:nvSpPr>
          <p:cNvPr id="3" name="文字方塊 2"/>
          <p:cNvSpPr txBox="1"/>
          <p:nvPr/>
        </p:nvSpPr>
        <p:spPr>
          <a:xfrm>
            <a:off x="2618509" y="2776451"/>
            <a:ext cx="1396538" cy="523220"/>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cs typeface="Times New Roman" panose="02020603050405020304" pitchFamily="18" charset="0"/>
              </a:rPr>
              <a:t>Qinghai-Tibet Plateau</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5" name="文字方塊 4"/>
          <p:cNvSpPr txBox="1"/>
          <p:nvPr/>
        </p:nvSpPr>
        <p:spPr>
          <a:xfrm rot="20380678">
            <a:off x="4538750" y="1875211"/>
            <a:ext cx="1321723"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Inner Mongolian </a:t>
            </a: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rot="21005843">
            <a:off x="4715309" y="2469122"/>
            <a:ext cx="689956"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Loess</a:t>
            </a: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3909038" y="3783080"/>
            <a:ext cx="771713" cy="646331"/>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Yunan-Guizhou</a:t>
            </a:r>
            <a:endParaRPr lang="en-US" sz="1200" b="1" dirty="0" smtClean="0">
              <a:latin typeface="Times New Roman" panose="02020603050405020304" pitchFamily="18" charset="0"/>
              <a:cs typeface="Times New Roman" panose="02020603050405020304" pitchFamily="18" charset="0"/>
            </a:endParaRPr>
          </a:p>
          <a:p>
            <a:pPr algn="ctr"/>
            <a:r>
              <a:rPr lang="en-US" sz="1200" b="1" dirty="0" smtClean="0">
                <a:latin typeface="Times New Roman" panose="02020603050405020304" pitchFamily="18" charset="0"/>
                <a:cs typeface="Times New Roman" panose="02020603050405020304" pitchFamily="18" charset="0"/>
              </a:rPr>
              <a:t>Plateau</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1349721" y="3402943"/>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1687482" y="4543489"/>
            <a:ext cx="59020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7024254" y="2049503"/>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179059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555235-D808-4676-895C-88BF55BC9B07}"/>
              </a:ext>
            </a:extLst>
          </p:cNvPr>
          <p:cNvSpPr>
            <a:spLocks noGrp="1"/>
          </p:cNvSpPr>
          <p:nvPr>
            <p:ph idx="1"/>
          </p:nvPr>
        </p:nvSpPr>
        <p:spPr>
          <a:xfrm>
            <a:off x="1305016" y="825623"/>
            <a:ext cx="7670307" cy="5690587"/>
          </a:xfrm>
        </p:spPr>
        <p:txBody>
          <a:bodyPr>
            <a:normAutofit/>
          </a:bodyPr>
          <a:lstStyle/>
          <a:p>
            <a:r>
              <a:rPr lang="en-US" altLang="zh-TW" sz="2800" dirty="0">
                <a:latin typeface="Arial" panose="020B0604020202020204" pitchFamily="34" charset="0"/>
                <a:cs typeface="Arial" panose="020B0604020202020204" pitchFamily="34" charset="0"/>
              </a:rPr>
              <a:t>2) </a:t>
            </a:r>
            <a:r>
              <a:rPr lang="en-US" altLang="zh-TW" sz="2800" b="1" u="sng" dirty="0">
                <a:latin typeface="Arial" panose="020B0604020202020204" pitchFamily="34" charset="0"/>
                <a:cs typeface="Arial" panose="020B0604020202020204" pitchFamily="34" charset="0"/>
              </a:rPr>
              <a:t>Inner Mongolian Plateau</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northern part </a:t>
            </a:r>
            <a:r>
              <a:rPr lang="en-US" altLang="zh-TW" sz="2800" dirty="0">
                <a:latin typeface="Arial" panose="020B0604020202020204" pitchFamily="34" charset="0"/>
                <a:cs typeface="Arial" panose="020B0604020202020204" pitchFamily="34" charset="0"/>
              </a:rPr>
              <a:t>and mainly includes most parts of </a:t>
            </a:r>
            <a:r>
              <a:rPr lang="en-US" altLang="zh-TW" sz="2800" dirty="0" err="1">
                <a:latin typeface="Arial" panose="020B0604020202020204" pitchFamily="34" charset="0"/>
                <a:cs typeface="Arial" panose="020B0604020202020204" pitchFamily="34" charset="0"/>
              </a:rPr>
              <a:t>Nei</a:t>
            </a:r>
            <a:r>
              <a:rPr lang="en-US" altLang="zh-TW" sz="2800" dirty="0">
                <a:latin typeface="Arial" panose="020B0604020202020204" pitchFamily="34" charset="0"/>
                <a:cs typeface="Arial" panose="020B0604020202020204" pitchFamily="34" charset="0"/>
              </a:rPr>
              <a:t> Mongol and parts of Gansu, Ningxia and Hebei.</a:t>
            </a:r>
          </a:p>
          <a:p>
            <a:r>
              <a:rPr lang="en-US" altLang="zh-TW" sz="2800" dirty="0">
                <a:latin typeface="Arial" panose="020B0604020202020204" pitchFamily="34" charset="0"/>
                <a:cs typeface="Arial" panose="020B0604020202020204" pitchFamily="34" charset="0"/>
              </a:rPr>
              <a:t>3) </a:t>
            </a:r>
            <a:r>
              <a:rPr lang="en-US" altLang="zh-TW" sz="2800" b="1" u="sng" dirty="0">
                <a:latin typeface="Arial" panose="020B0604020202020204" pitchFamily="34" charset="0"/>
                <a:cs typeface="Arial" panose="020B0604020202020204" pitchFamily="34" charset="0"/>
              </a:rPr>
              <a:t>Loess Plateau</a:t>
            </a:r>
            <a:r>
              <a:rPr lang="en-US" altLang="zh-TW" sz="2800" dirty="0">
                <a:latin typeface="Arial" panose="020B0604020202020204" pitchFamily="34" charset="0"/>
                <a:cs typeface="Arial" panose="020B0604020202020204" pitchFamily="34" charset="0"/>
              </a:rPr>
              <a:t>: The Loess Plateau is the thickest and largest loess in the world. Its location is just south of the Inner Mongolia Plateau, including Shanxi, and parts of Shaanxi, Gansu, and Ningxia.</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4) </a:t>
            </a:r>
            <a:r>
              <a:rPr lang="en-US" altLang="zh-TW" sz="2800" b="1" u="sng" dirty="0">
                <a:latin typeface="Arial" panose="020B0604020202020204" pitchFamily="34" charset="0"/>
                <a:cs typeface="Arial" panose="020B0604020202020204" pitchFamily="34" charset="0"/>
              </a:rPr>
              <a:t>Yunnan-Guizhou Plateau</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southwestern part </a:t>
            </a:r>
            <a:r>
              <a:rPr lang="en-US" altLang="zh-TW" sz="2800" dirty="0">
                <a:latin typeface="Arial" panose="020B0604020202020204" pitchFamily="34" charset="0"/>
                <a:cs typeface="Arial" panose="020B0604020202020204" pitchFamily="34" charset="0"/>
              </a:rPr>
              <a:t>and occupies much of Yunnan and Guizhou.</a:t>
            </a:r>
            <a:endParaRPr lang="en-HK" sz="3200" dirty="0"/>
          </a:p>
        </p:txBody>
      </p:sp>
    </p:spTree>
    <p:extLst>
      <p:ext uri="{BB962C8B-B14F-4D97-AF65-F5344CB8AC3E}">
        <p14:creationId xmlns:p14="http://schemas.microsoft.com/office/powerpoint/2010/main" val="267160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D37B-EE04-413E-A94A-CEF19B7E2304}"/>
              </a:ext>
            </a:extLst>
          </p:cNvPr>
          <p:cNvSpPr>
            <a:spLocks noGrp="1"/>
          </p:cNvSpPr>
          <p:nvPr>
            <p:ph type="title"/>
          </p:nvPr>
        </p:nvSpPr>
        <p:spPr>
          <a:xfrm>
            <a:off x="1945201" y="624110"/>
            <a:ext cx="6589199" cy="618764"/>
          </a:xfrm>
        </p:spPr>
        <p:txBody>
          <a:bodyPr>
            <a:normAutofit fontScale="90000"/>
          </a:bodyPr>
          <a:lstStyle/>
          <a:p>
            <a:r>
              <a:rPr lang="en-US" altLang="zh-TW" b="1" u="sng" dirty="0" smtClean="0">
                <a:latin typeface="Arial" panose="020B0604020202020204" pitchFamily="34" charset="0"/>
                <a:cs typeface="Arial" panose="020B0604020202020204" pitchFamily="34" charset="0"/>
              </a:rPr>
              <a:t>Basins</a:t>
            </a:r>
            <a:endParaRPr lang="en-HK" b="1" u="sng" dirty="0"/>
          </a:p>
        </p:txBody>
      </p:sp>
      <p:sp>
        <p:nvSpPr>
          <p:cNvPr id="3" name="Content Placeholder 2">
            <a:extLst>
              <a:ext uri="{FF2B5EF4-FFF2-40B4-BE49-F238E27FC236}">
                <a16:creationId xmlns:a16="http://schemas.microsoft.com/office/drawing/2014/main" id="{1CF56505-98F8-47AD-ABD7-BB5032806E1E}"/>
              </a:ext>
            </a:extLst>
          </p:cNvPr>
          <p:cNvSpPr>
            <a:spLocks noGrp="1"/>
          </p:cNvSpPr>
          <p:nvPr>
            <p:ph idx="1"/>
          </p:nvPr>
        </p:nvSpPr>
        <p:spPr>
          <a:xfrm>
            <a:off x="1411551" y="1358283"/>
            <a:ext cx="7122850" cy="5007006"/>
          </a:xfrm>
        </p:spPr>
        <p:txBody>
          <a:bodyPr>
            <a:normAutofit fontScale="92500" lnSpcReduction="10000"/>
          </a:bodyPr>
          <a:lstStyle/>
          <a:p>
            <a:r>
              <a:rPr lang="en-US" altLang="zh-TW" sz="2800" dirty="0">
                <a:latin typeface="Arial" panose="020B0604020202020204" pitchFamily="34" charset="0"/>
                <a:cs typeface="Arial" panose="020B0604020202020204" pitchFamily="34" charset="0"/>
              </a:rPr>
              <a:t>There are 4 major basins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They are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a:t>
            </a:r>
            <a:r>
              <a:rPr lang="en-US" altLang="zh-TW" sz="2800" dirty="0" err="1" smtClean="0">
                <a:latin typeface="Arial" panose="020B0604020202020204" pitchFamily="34" charset="0"/>
                <a:cs typeface="Arial" panose="020B0604020202020204" pitchFamily="34" charset="0"/>
              </a:rPr>
              <a:t>Junggar</a:t>
            </a:r>
            <a:r>
              <a:rPr lang="en-US" altLang="zh-TW" sz="2800" dirty="0" smtClean="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Basin, </a:t>
            </a:r>
            <a:r>
              <a:rPr lang="en-US" altLang="zh-TW" sz="2800" dirty="0" err="1">
                <a:latin typeface="Arial" panose="020B0604020202020204" pitchFamily="34" charset="0"/>
                <a:cs typeface="Arial" panose="020B0604020202020204" pitchFamily="34" charset="0"/>
              </a:rPr>
              <a:t>Qaidam</a:t>
            </a:r>
            <a:r>
              <a:rPr lang="en-US" altLang="zh-TW" sz="2800" dirty="0">
                <a:latin typeface="Arial" panose="020B0604020202020204" pitchFamily="34" charset="0"/>
                <a:cs typeface="Arial" panose="020B0604020202020204" pitchFamily="34" charset="0"/>
              </a:rPr>
              <a:t> Basin, and Sichuan Basin (Figure 5), and all of them are located on the 2</a:t>
            </a:r>
            <a:r>
              <a:rPr lang="en-US" altLang="zh-TW" sz="2800" baseline="30000" dirty="0">
                <a:latin typeface="Arial" panose="020B0604020202020204" pitchFamily="34" charset="0"/>
                <a:cs typeface="Arial" panose="020B0604020202020204" pitchFamily="34" charset="0"/>
              </a:rPr>
              <a:t>nd</a:t>
            </a:r>
            <a:r>
              <a:rPr lang="en-US" altLang="zh-TW" sz="2800" dirty="0">
                <a:latin typeface="Arial" panose="020B0604020202020204" pitchFamily="34" charset="0"/>
                <a:cs typeface="Arial" panose="020B0604020202020204" pitchFamily="34" charset="0"/>
              </a:rPr>
              <a:t> tier of the relief of </a:t>
            </a:r>
            <a:r>
              <a:rPr lang="en-US" altLang="zh-TW" sz="2800" dirty="0" smtClean="0">
                <a:latin typeface="Arial" panose="020B0604020202020204" pitchFamily="34" charset="0"/>
                <a:cs typeface="Arial" panose="020B0604020202020204" pitchFamily="34" charset="0"/>
              </a:rPr>
              <a:t>our country.</a:t>
            </a:r>
            <a:endParaRPr lang="en-US"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1) </a:t>
            </a:r>
            <a:r>
              <a:rPr lang="en-US" altLang="zh-TW" sz="2800" b="1" u="sng" dirty="0" err="1">
                <a:latin typeface="Arial" panose="020B0604020202020204" pitchFamily="34" charset="0"/>
                <a:cs typeface="Arial" panose="020B0604020202020204" pitchFamily="34" charset="0"/>
              </a:rPr>
              <a:t>Tarim</a:t>
            </a:r>
            <a:r>
              <a:rPr lang="en-US" altLang="zh-TW" sz="2800" b="1" u="sng" dirty="0">
                <a:latin typeface="Arial" panose="020B0604020202020204" pitchFamily="34" charset="0"/>
                <a:cs typeface="Arial" panose="020B0604020202020204" pitchFamily="34" charset="0"/>
              </a:rPr>
              <a:t> Basin</a:t>
            </a:r>
            <a:r>
              <a:rPr lang="en-US" altLang="zh-TW" sz="2800" dirty="0">
                <a:latin typeface="Arial" panose="020B0604020202020204" pitchFamily="34" charset="0"/>
                <a:cs typeface="Arial" panose="020B0604020202020204" pitchFamily="34" charset="0"/>
              </a:rPr>
              <a:t>: The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is located in southern Xinjiang and is the largest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elevation of about 800-1,300m.</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The terrain of the </a:t>
            </a:r>
            <a:r>
              <a:rPr lang="en-US" altLang="zh-TW" sz="2800" dirty="0" err="1">
                <a:latin typeface="Arial" panose="020B0604020202020204" pitchFamily="34" charset="0"/>
                <a:cs typeface="Arial" panose="020B0604020202020204" pitchFamily="34" charset="0"/>
              </a:rPr>
              <a:t>Tarim</a:t>
            </a:r>
            <a:r>
              <a:rPr lang="en-US" altLang="zh-TW" sz="2800" dirty="0">
                <a:latin typeface="Arial" panose="020B0604020202020204" pitchFamily="34" charset="0"/>
                <a:cs typeface="Arial" panose="020B0604020202020204" pitchFamily="34" charset="0"/>
              </a:rPr>
              <a:t> Basin is high in the west and low in the east. Its center is the largest desert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 the Taklamakan Desert, and its edge is an oasis belt.</a:t>
            </a:r>
            <a:endParaRPr lang="en-HK" altLang="zh-TW" sz="3200" dirty="0"/>
          </a:p>
          <a:p>
            <a:endParaRPr lang="en-HK" sz="3200" dirty="0"/>
          </a:p>
        </p:txBody>
      </p:sp>
    </p:spTree>
    <p:extLst>
      <p:ext uri="{BB962C8B-B14F-4D97-AF65-F5344CB8AC3E}">
        <p14:creationId xmlns:p14="http://schemas.microsoft.com/office/powerpoint/2010/main" val="367128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圖說文字 5">
            <a:extLst>
              <a:ext uri="{FF2B5EF4-FFF2-40B4-BE49-F238E27FC236}">
                <a16:creationId xmlns:a16="http://schemas.microsoft.com/office/drawing/2014/main" id="{82448C5A-B80A-49CE-B238-2EDED14555F0}"/>
              </a:ext>
            </a:extLst>
          </p:cNvPr>
          <p:cNvSpPr/>
          <p:nvPr/>
        </p:nvSpPr>
        <p:spPr>
          <a:xfrm>
            <a:off x="217503" y="5322536"/>
            <a:ext cx="8926497" cy="91201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5  The </a:t>
            </a:r>
            <a:r>
              <a:rPr lang="en-HK" altLang="zh-TW" sz="2400" b="1" dirty="0" smtClean="0">
                <a:latin typeface="Arial" panose="020B0604020202020204" pitchFamily="34" charset="0"/>
                <a:cs typeface="Arial" panose="020B0604020202020204" pitchFamily="34" charset="0"/>
              </a:rPr>
              <a:t>four </a:t>
            </a:r>
            <a:r>
              <a:rPr lang="en-HK" altLang="zh-TW" sz="2400" b="1" dirty="0">
                <a:latin typeface="Arial" panose="020B0604020202020204" pitchFamily="34" charset="0"/>
                <a:cs typeface="Arial" panose="020B0604020202020204" pitchFamily="34" charset="0"/>
              </a:rPr>
              <a:t>major basins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1" name="圖片 10"/>
          <p:cNvPicPr/>
          <p:nvPr/>
        </p:nvPicPr>
        <p:blipFill rotWithShape="1">
          <a:blip r:embed="rId2"/>
          <a:srcRect l="15094" t="13044" r="11420" b="17436"/>
          <a:stretch/>
        </p:blipFill>
        <p:spPr bwMode="auto">
          <a:xfrm>
            <a:off x="1333095" y="596120"/>
            <a:ext cx="7461770" cy="4341640"/>
          </a:xfrm>
          <a:prstGeom prst="rect">
            <a:avLst/>
          </a:prstGeom>
          <a:ln>
            <a:noFill/>
          </a:ln>
          <a:extLst>
            <a:ext uri="{53640926-AAD7-44D8-BBD7-CCE9431645EC}">
              <a14:shadowObscured xmlns:a14="http://schemas.microsoft.com/office/drawing/2010/main"/>
            </a:ext>
          </a:extLst>
        </p:spPr>
      </p:pic>
      <p:sp>
        <p:nvSpPr>
          <p:cNvPr id="2" name="文字方塊 1"/>
          <p:cNvSpPr txBox="1"/>
          <p:nvPr/>
        </p:nvSpPr>
        <p:spPr>
          <a:xfrm>
            <a:off x="2394065" y="2053244"/>
            <a:ext cx="1130531" cy="276999"/>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Tarim</a:t>
            </a:r>
            <a:r>
              <a:rPr lang="en-US" sz="1200" b="1" dirty="0" smtClean="0">
                <a:latin typeface="Times New Roman" panose="02020603050405020304" pitchFamily="18" charset="0"/>
                <a:cs typeface="Times New Roman" panose="02020603050405020304" pitchFamily="18" charset="0"/>
              </a:rPr>
              <a:t> Basin</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3369424" y="2330243"/>
            <a:ext cx="1130531"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Qaidam</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2878972" y="1360746"/>
            <a:ext cx="1130531" cy="461665"/>
          </a:xfrm>
          <a:prstGeom prst="rect">
            <a:avLst/>
          </a:prstGeom>
          <a:noFill/>
        </p:spPr>
        <p:txBody>
          <a:bodyPr wrap="square" rtlCol="0">
            <a:spAutoFit/>
          </a:bodyPr>
          <a:lstStyle/>
          <a:p>
            <a:r>
              <a:rPr lang="en-US" sz="1200" b="1" dirty="0" err="1" smtClean="0">
                <a:latin typeface="Times New Roman" panose="02020603050405020304" pitchFamily="18" charset="0"/>
                <a:cs typeface="Times New Roman" panose="02020603050405020304" pitchFamily="18" charset="0"/>
              </a:rPr>
              <a:t>Junggar</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4350327" y="3279116"/>
            <a:ext cx="1130531"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Sichuan</a:t>
            </a:r>
          </a:p>
          <a:p>
            <a:r>
              <a:rPr lang="en-US" sz="1200" b="1" dirty="0" smtClean="0">
                <a:latin typeface="Times New Roman" panose="02020603050405020304" pitchFamily="18" charset="0"/>
                <a:cs typeface="Times New Roman" panose="02020603050405020304" pitchFamily="18" charset="0"/>
              </a:rPr>
              <a:t>Basin</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333095" y="3433004"/>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1670856" y="4576150"/>
            <a:ext cx="59020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7007628" y="2099410"/>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345419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DF6BA-709F-4C9E-88AA-74E628C4CFB9}"/>
              </a:ext>
            </a:extLst>
          </p:cNvPr>
          <p:cNvSpPr>
            <a:spLocks noGrp="1"/>
          </p:cNvSpPr>
          <p:nvPr>
            <p:ph idx="1"/>
          </p:nvPr>
        </p:nvSpPr>
        <p:spPr>
          <a:xfrm>
            <a:off x="1420429" y="781235"/>
            <a:ext cx="7069584" cy="5458461"/>
          </a:xfrm>
        </p:spPr>
        <p:txBody>
          <a:bodyPr>
            <a:normAutofit lnSpcReduction="10000"/>
          </a:bodyPr>
          <a:lstStyle/>
          <a:p>
            <a:r>
              <a:rPr lang="en-US" altLang="zh-TW" sz="2800" dirty="0">
                <a:latin typeface="Arial" panose="020B0604020202020204" pitchFamily="34" charset="0"/>
                <a:cs typeface="Arial" panose="020B0604020202020204" pitchFamily="34" charset="0"/>
              </a:rPr>
              <a:t>2) </a:t>
            </a:r>
            <a:r>
              <a:rPr lang="en-US" altLang="zh-TW" sz="2800" b="1" u="sng" dirty="0" err="1" smtClean="0">
                <a:latin typeface="Arial" panose="020B0604020202020204" pitchFamily="34" charset="0"/>
                <a:cs typeface="Arial" panose="020B0604020202020204" pitchFamily="34" charset="0"/>
              </a:rPr>
              <a:t>Junggar</a:t>
            </a:r>
            <a:r>
              <a:rPr lang="en-US" altLang="zh-TW" sz="2800" b="1" u="sng" dirty="0" smtClean="0">
                <a:latin typeface="Arial" panose="020B0604020202020204" pitchFamily="34" charset="0"/>
                <a:cs typeface="Arial" panose="020B0604020202020204" pitchFamily="34" charset="0"/>
              </a:rPr>
              <a:t> </a:t>
            </a:r>
            <a:r>
              <a:rPr lang="en-US" altLang="zh-TW" sz="2800" b="1" u="sng" dirty="0">
                <a:latin typeface="Arial" panose="020B0604020202020204" pitchFamily="34" charset="0"/>
                <a:cs typeface="Arial" panose="020B0604020202020204" pitchFamily="34" charset="0"/>
              </a:rPr>
              <a:t>Basin</a:t>
            </a:r>
            <a:r>
              <a:rPr lang="en-US" altLang="zh-TW" sz="2800" b="1"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is located in northern Xinjiang at an altitude of about 500-1,000m. It is the second largest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Its terrain is also high in the west and low in the east. Its central part is the second largest desert in </a:t>
            </a:r>
            <a:r>
              <a:rPr lang="en-US" altLang="zh-TW" sz="2800" dirty="0" smtClean="0">
                <a:latin typeface="Arial" panose="020B0604020202020204" pitchFamily="34" charset="0"/>
                <a:cs typeface="Arial" panose="020B0604020202020204" pitchFamily="34" charset="0"/>
              </a:rPr>
              <a:t>our country  - </a:t>
            </a:r>
            <a:r>
              <a:rPr lang="en-US" altLang="zh-TW" sz="2800" dirty="0" err="1" smtClean="0">
                <a:latin typeface="Arial" panose="020B0604020202020204" pitchFamily="34" charset="0"/>
                <a:cs typeface="Arial" panose="020B0604020202020204" pitchFamily="34" charset="0"/>
              </a:rPr>
              <a:t>Gurbantunggut</a:t>
            </a:r>
            <a:r>
              <a:rPr lang="en-US" altLang="zh-TW" sz="2800" dirty="0" smtClean="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Desert.</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3) </a:t>
            </a:r>
            <a:r>
              <a:rPr lang="en-US" altLang="zh-TW" sz="2800" b="1" u="sng" dirty="0" err="1">
                <a:latin typeface="Arial" panose="020B0604020202020204" pitchFamily="34" charset="0"/>
                <a:cs typeface="Arial" panose="020B0604020202020204" pitchFamily="34" charset="0"/>
              </a:rPr>
              <a:t>Qaidam</a:t>
            </a:r>
            <a:r>
              <a:rPr lang="en-US" altLang="zh-TW" sz="2800" b="1" u="sng" dirty="0">
                <a:latin typeface="Arial" panose="020B0604020202020204" pitchFamily="34" charset="0"/>
                <a:cs typeface="Arial" panose="020B0604020202020204" pitchFamily="34" charset="0"/>
              </a:rPr>
              <a:t> Basin </a:t>
            </a:r>
            <a:r>
              <a:rPr lang="en-US" altLang="zh-TW" sz="2800" dirty="0">
                <a:latin typeface="Arial" panose="020B0604020202020204" pitchFamily="34" charset="0"/>
                <a:cs typeface="Arial" panose="020B0604020202020204" pitchFamily="34" charset="0"/>
              </a:rPr>
              <a:t>is located in the northwest of Qinghai Province. It is the highest basin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with an elevation of about 2,500-3,000m. There are many salt lakes and swamps in its southeast.</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352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E8499-F184-4F53-8C65-BA9BECA945D4}"/>
              </a:ext>
            </a:extLst>
          </p:cNvPr>
          <p:cNvSpPr>
            <a:spLocks noGrp="1"/>
          </p:cNvSpPr>
          <p:nvPr>
            <p:ph idx="1"/>
          </p:nvPr>
        </p:nvSpPr>
        <p:spPr>
          <a:xfrm>
            <a:off x="1534042" y="1171852"/>
            <a:ext cx="6591985" cy="5325296"/>
          </a:xfrm>
        </p:spPr>
        <p:txBody>
          <a:bodyPr>
            <a:normAutofit/>
          </a:bodyPr>
          <a:lstStyle/>
          <a:p>
            <a:r>
              <a:rPr lang="en-US" altLang="zh-TW" sz="2800" dirty="0">
                <a:latin typeface="Arial" panose="020B0604020202020204" pitchFamily="34" charset="0"/>
                <a:cs typeface="Arial" panose="020B0604020202020204" pitchFamily="34" charset="0"/>
              </a:rPr>
              <a:t>4) </a:t>
            </a:r>
            <a:r>
              <a:rPr lang="en-US" altLang="zh-TW" sz="2800" b="1" u="sng" dirty="0">
                <a:latin typeface="Arial" panose="020B0604020202020204" pitchFamily="34" charset="0"/>
                <a:cs typeface="Arial" panose="020B0604020202020204" pitchFamily="34" charset="0"/>
              </a:rPr>
              <a:t>Sichuan Basin </a:t>
            </a:r>
            <a:r>
              <a:rPr lang="en-US" altLang="zh-TW" sz="2800" dirty="0">
                <a:latin typeface="Arial" panose="020B0604020202020204" pitchFamily="34" charset="0"/>
                <a:cs typeface="Arial" panose="020B0604020202020204" pitchFamily="34" charset="0"/>
              </a:rPr>
              <a:t>is located in the east of Sichuan Province at an altitude of about 250-700m. Its terrain is high in the northwest and low in the southeast, with plains, hills, low mountains and rivers. Because of the warm climate and fertile land, the Basin is rich in natural resources and has the reputation of "the kingdom of heaven“.</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59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EAA9-1F30-4DD6-AD8B-ECE802007E99}"/>
              </a:ext>
            </a:extLst>
          </p:cNvPr>
          <p:cNvSpPr>
            <a:spLocks noGrp="1"/>
          </p:cNvSpPr>
          <p:nvPr>
            <p:ph type="title"/>
          </p:nvPr>
        </p:nvSpPr>
        <p:spPr>
          <a:xfrm>
            <a:off x="798021" y="328473"/>
            <a:ext cx="8177301" cy="1012055"/>
          </a:xfrm>
        </p:spPr>
        <p:txBody>
          <a:bodyPr>
            <a:normAutofit fontScale="90000"/>
          </a:bodyPr>
          <a:lstStyle/>
          <a:p>
            <a:pPr algn="ctr"/>
            <a:r>
              <a:rPr lang="en-US" altLang="zh-TW" sz="3200" b="1" u="sng" dirty="0">
                <a:latin typeface="Arial" panose="020B0604020202020204" pitchFamily="34" charset="0"/>
                <a:cs typeface="Arial" panose="020B0604020202020204" pitchFamily="34" charset="0"/>
              </a:rPr>
              <a:t>The Topographical Setting of </a:t>
            </a:r>
            <a:r>
              <a:rPr lang="en-US" altLang="zh-TW" sz="3200" b="1" u="sng" dirty="0" smtClean="0">
                <a:latin typeface="Arial" panose="020B0604020202020204" pitchFamily="34" charset="0"/>
                <a:cs typeface="Arial" panose="020B0604020202020204" pitchFamily="34" charset="0"/>
              </a:rPr>
              <a:t>our country </a:t>
            </a:r>
            <a:r>
              <a:rPr lang="en-US" altLang="zh-TW" sz="3200" b="1" u="sng" dirty="0">
                <a:latin typeface="Arial" panose="020B0604020202020204" pitchFamily="34" charset="0"/>
                <a:cs typeface="Arial" panose="020B0604020202020204" pitchFamily="34" charset="0"/>
              </a:rPr>
              <a:t>– The three-tier </a:t>
            </a:r>
            <a:r>
              <a:rPr lang="en-US" altLang="zh-TW" sz="3200" b="1" u="sng" dirty="0">
                <a:solidFill>
                  <a:schemeClr val="tx1"/>
                </a:solidFill>
                <a:latin typeface="Arial" panose="020B0604020202020204" pitchFamily="34" charset="0"/>
                <a:cs typeface="Arial" panose="020B0604020202020204" pitchFamily="34" charset="0"/>
              </a:rPr>
              <a:t>(three-step) </a:t>
            </a:r>
            <a:r>
              <a:rPr lang="en-US" altLang="zh-TW" sz="3200" b="1" u="sng" dirty="0">
                <a:latin typeface="Arial" panose="020B0604020202020204" pitchFamily="34" charset="0"/>
                <a:cs typeface="Arial" panose="020B0604020202020204" pitchFamily="34" charset="0"/>
              </a:rPr>
              <a:t>pattern</a:t>
            </a:r>
            <a:endParaRPr lang="en-HK" sz="32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68A2B6-7861-4DC8-ACF8-B064BA31B0E0}"/>
              </a:ext>
            </a:extLst>
          </p:cNvPr>
          <p:cNvSpPr>
            <a:spLocks noGrp="1"/>
          </p:cNvSpPr>
          <p:nvPr>
            <p:ph idx="1"/>
          </p:nvPr>
        </p:nvSpPr>
        <p:spPr>
          <a:xfrm>
            <a:off x="1180730" y="1553591"/>
            <a:ext cx="7794593" cy="5157927"/>
          </a:xfrm>
        </p:spPr>
        <p:txBody>
          <a:bodyPr>
            <a:normAutofit/>
          </a:bodyPr>
          <a:lstStyle/>
          <a:p>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has a large </a:t>
            </a:r>
            <a:r>
              <a:rPr lang="en-US" altLang="zh-TW" sz="2800" dirty="0">
                <a:solidFill>
                  <a:schemeClr val="tx1"/>
                </a:solidFill>
                <a:latin typeface="Arial" panose="020B0604020202020204" pitchFamily="34" charset="0"/>
                <a:cs typeface="Arial" panose="020B0604020202020204" pitchFamily="34" charset="0"/>
              </a:rPr>
              <a:t>land mass </a:t>
            </a:r>
            <a:r>
              <a:rPr lang="en-US" altLang="zh-TW" sz="2800" dirty="0">
                <a:latin typeface="Arial" panose="020B0604020202020204" pitchFamily="34" charset="0"/>
                <a:cs typeface="Arial" panose="020B0604020202020204" pitchFamily="34" charset="0"/>
              </a:rPr>
              <a:t>and a wide variety of landforms – mountain ranges, plateaus, basins, hilly areas and plains</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The </a:t>
            </a:r>
            <a:r>
              <a:rPr lang="en-US" altLang="zh-TW" sz="2800" b="1" dirty="0">
                <a:latin typeface="Arial" panose="020B0604020202020204" pitchFamily="34" charset="0"/>
                <a:cs typeface="Arial" panose="020B0604020202020204" pitchFamily="34" charset="0"/>
              </a:rPr>
              <a:t>topography</a:t>
            </a:r>
            <a:r>
              <a:rPr lang="en-US" altLang="zh-TW" sz="2800" dirty="0">
                <a:latin typeface="Arial" panose="020B0604020202020204" pitchFamily="34" charset="0"/>
                <a:cs typeface="Arial" panose="020B0604020202020204" pitchFamily="34" charset="0"/>
              </a:rPr>
              <a:t> of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is </a:t>
            </a:r>
            <a:r>
              <a:rPr lang="en-US" altLang="zh-TW" sz="2800" b="1" dirty="0">
                <a:latin typeface="Arial" panose="020B0604020202020204" pitchFamily="34" charset="0"/>
                <a:cs typeface="Arial" panose="020B0604020202020204" pitchFamily="34" charset="0"/>
              </a:rPr>
              <a:t>high in the west and low in the east</a:t>
            </a:r>
            <a:r>
              <a:rPr lang="en-US" altLang="zh-TW" sz="2800" dirty="0">
                <a:latin typeface="Arial" panose="020B0604020202020204" pitchFamily="34" charset="0"/>
                <a:cs typeface="Arial" panose="020B0604020202020204" pitchFamily="34" charset="0"/>
              </a:rPr>
              <a:t>, showing a general trend of </a:t>
            </a:r>
            <a:r>
              <a:rPr lang="en-US" altLang="zh-TW" sz="2800" b="1" dirty="0">
                <a:latin typeface="Arial" panose="020B0604020202020204" pitchFamily="34" charset="0"/>
                <a:cs typeface="Arial" panose="020B0604020202020204" pitchFamily="34" charset="0"/>
              </a:rPr>
              <a:t>three steps</a:t>
            </a:r>
            <a:r>
              <a:rPr lang="en-US" altLang="zh-TW" sz="2800" dirty="0">
                <a:latin typeface="Arial" panose="020B0604020202020204" pitchFamily="34" charset="0"/>
                <a:cs typeface="Arial" panose="020B0604020202020204" pitchFamily="34" charset="0"/>
              </a:rPr>
              <a:t> down (Figure 1). This is the so-called "</a:t>
            </a:r>
            <a:r>
              <a:rPr lang="en-US" altLang="zh-TW" sz="2800" b="1" dirty="0">
                <a:latin typeface="Arial" panose="020B0604020202020204" pitchFamily="34" charset="0"/>
                <a:cs typeface="Arial" panose="020B0604020202020204" pitchFamily="34" charset="0"/>
              </a:rPr>
              <a:t>three-tier </a:t>
            </a:r>
            <a:r>
              <a:rPr lang="en-US" altLang="zh-TW" sz="2800" b="1" dirty="0">
                <a:solidFill>
                  <a:schemeClr val="tx1"/>
                </a:solidFill>
                <a:latin typeface="Arial" panose="020B0604020202020204" pitchFamily="34" charset="0"/>
                <a:cs typeface="Arial" panose="020B0604020202020204" pitchFamily="34" charset="0"/>
              </a:rPr>
              <a:t>(three-step) </a:t>
            </a:r>
            <a:r>
              <a:rPr lang="en-US" altLang="zh-TW" sz="2800" b="1" dirty="0">
                <a:latin typeface="Arial" panose="020B0604020202020204" pitchFamily="34" charset="0"/>
                <a:cs typeface="Arial" panose="020B0604020202020204" pitchFamily="34" charset="0"/>
              </a:rPr>
              <a:t>pattern of relief</a:t>
            </a:r>
            <a:r>
              <a:rPr lang="en-US" altLang="zh-TW" sz="2800" dirty="0">
                <a:latin typeface="Arial" panose="020B0604020202020204" pitchFamily="34" charset="0"/>
                <a:cs typeface="Arial" panose="020B0604020202020204" pitchFamily="34" charset="0"/>
              </a:rPr>
              <a:t>“.</a:t>
            </a:r>
            <a:endParaRPr lang="zh-TW" altLang="en-US" sz="3200" dirty="0"/>
          </a:p>
        </p:txBody>
      </p:sp>
      <p:pic>
        <p:nvPicPr>
          <p:cNvPr id="5" name="Picture 4" descr="A picture containing drawing&#10;&#10;Description automatically generated">
            <a:extLst>
              <a:ext uri="{FF2B5EF4-FFF2-40B4-BE49-F238E27FC236}">
                <a16:creationId xmlns:a16="http://schemas.microsoft.com/office/drawing/2014/main" id="{D9225848-CA7C-49FD-8AD1-340DFA0AC4E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331" y="4983184"/>
            <a:ext cx="3113524" cy="1728334"/>
          </a:xfrm>
          <a:prstGeom prst="rect">
            <a:avLst/>
          </a:prstGeom>
        </p:spPr>
      </p:pic>
    </p:spTree>
    <p:extLst>
      <p:ext uri="{BB962C8B-B14F-4D97-AF65-F5344CB8AC3E}">
        <p14:creationId xmlns:p14="http://schemas.microsoft.com/office/powerpoint/2010/main" val="362603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1678871" y="286758"/>
            <a:ext cx="6589199" cy="654274"/>
          </a:xfrm>
        </p:spPr>
        <p:txBody>
          <a:bodyPr>
            <a:normAutofit/>
          </a:bodyPr>
          <a:lstStyle/>
          <a:p>
            <a:r>
              <a:rPr lang="en-US" sz="3200" b="1" u="sng" dirty="0" smtClean="0">
                <a:latin typeface="Arial" panose="020B0604020202020204" pitchFamily="34" charset="0"/>
                <a:cs typeface="Arial" panose="020B0604020202020204" pitchFamily="34" charset="0"/>
              </a:rPr>
              <a:t>Plains</a:t>
            </a:r>
            <a:endParaRPr lang="en-HK" sz="32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ADC359-EA25-42D1-9A48-93F844F8B901}"/>
              </a:ext>
            </a:extLst>
          </p:cNvPr>
          <p:cNvSpPr>
            <a:spLocks noGrp="1"/>
          </p:cNvSpPr>
          <p:nvPr>
            <p:ph idx="1"/>
          </p:nvPr>
        </p:nvSpPr>
        <p:spPr>
          <a:xfrm>
            <a:off x="1207363" y="1065319"/>
            <a:ext cx="7767961" cy="5353235"/>
          </a:xfrm>
        </p:spPr>
        <p:txBody>
          <a:bodyPr>
            <a:noAutofit/>
          </a:bodyPr>
          <a:lstStyle/>
          <a:p>
            <a:r>
              <a:rPr lang="en-US" altLang="zh-TW" sz="2800" dirty="0">
                <a:latin typeface="Arial" panose="020B0604020202020204" pitchFamily="34" charset="0"/>
                <a:cs typeface="Arial" panose="020B0604020202020204" pitchFamily="34" charset="0"/>
              </a:rPr>
              <a:t>There are </a:t>
            </a:r>
            <a:r>
              <a:rPr lang="en-US" altLang="zh-TW" sz="2800" b="1" dirty="0">
                <a:latin typeface="Arial" panose="020B0604020202020204" pitchFamily="34" charset="0"/>
                <a:cs typeface="Arial" panose="020B0604020202020204" pitchFamily="34" charset="0"/>
              </a:rPr>
              <a:t>three major plains </a:t>
            </a:r>
            <a:r>
              <a:rPr lang="en-US" altLang="zh-TW" sz="2800" dirty="0">
                <a:latin typeface="Arial" panose="020B0604020202020204" pitchFamily="34" charset="0"/>
                <a:cs typeface="Arial" panose="020B0604020202020204" pitchFamily="34" charset="0"/>
              </a:rPr>
              <a:t>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from north to south, followed by the Northeast Plain, North China Plain, and the middle and lower </a:t>
            </a:r>
            <a:r>
              <a:rPr lang="en-US" altLang="zh-TW" sz="2800" dirty="0" smtClean="0">
                <a:latin typeface="Arial" panose="020B0604020202020204" pitchFamily="34" charset="0"/>
                <a:cs typeface="Arial" panose="020B0604020202020204" pitchFamily="34" charset="0"/>
              </a:rPr>
              <a:t>Yangtze Valley </a:t>
            </a:r>
            <a:r>
              <a:rPr lang="en-US" altLang="zh-TW" sz="2800" dirty="0">
                <a:latin typeface="Arial" panose="020B0604020202020204" pitchFamily="34" charset="0"/>
                <a:cs typeface="Arial" panose="020B0604020202020204" pitchFamily="34" charset="0"/>
              </a:rPr>
              <a:t>Plain, all distributed on the 3</a:t>
            </a:r>
            <a:r>
              <a:rPr lang="en-US" altLang="zh-TW" sz="2800" baseline="30000" dirty="0">
                <a:latin typeface="Arial" panose="020B0604020202020204" pitchFamily="34" charset="0"/>
                <a:cs typeface="Arial" panose="020B0604020202020204" pitchFamily="34" charset="0"/>
              </a:rPr>
              <a:t>rd</a:t>
            </a:r>
            <a:r>
              <a:rPr lang="en-US" altLang="zh-TW" sz="2800" dirty="0">
                <a:latin typeface="Arial" panose="020B0604020202020204" pitchFamily="34" charset="0"/>
                <a:cs typeface="Arial" panose="020B0604020202020204" pitchFamily="34" charset="0"/>
              </a:rPr>
              <a:t> tier with the lowest topography in </a:t>
            </a:r>
            <a:r>
              <a:rPr lang="en-US" altLang="zh-TW" sz="2800" dirty="0" smtClean="0">
                <a:latin typeface="Arial" panose="020B0604020202020204" pitchFamily="34" charset="0"/>
                <a:cs typeface="Arial" panose="020B0604020202020204" pitchFamily="34" charset="0"/>
              </a:rPr>
              <a:t>the eastern part </a:t>
            </a:r>
            <a:r>
              <a:rPr lang="en-US" altLang="zh-TW" sz="2800" dirty="0">
                <a:latin typeface="Arial" panose="020B0604020202020204" pitchFamily="34" charset="0"/>
                <a:cs typeface="Arial" panose="020B0604020202020204" pitchFamily="34" charset="0"/>
              </a:rPr>
              <a:t>(Figure 6).</a:t>
            </a:r>
          </a:p>
          <a:p>
            <a:r>
              <a:rPr lang="en-US" altLang="zh-TW" sz="2800" dirty="0">
                <a:latin typeface="Arial" panose="020B0604020202020204" pitchFamily="34" charset="0"/>
                <a:cs typeface="Arial" panose="020B0604020202020204" pitchFamily="34" charset="0"/>
              </a:rPr>
              <a:t>1) </a:t>
            </a:r>
            <a:r>
              <a:rPr lang="en-US" altLang="zh-TW" sz="2800" b="1" u="sng" dirty="0">
                <a:latin typeface="Arial" panose="020B0604020202020204" pitchFamily="34" charset="0"/>
                <a:cs typeface="Arial" panose="020B0604020202020204" pitchFamily="34" charset="0"/>
              </a:rPr>
              <a:t>Northeast Plain</a:t>
            </a:r>
            <a:r>
              <a:rPr lang="en-US" altLang="zh-TW" sz="2800" dirty="0">
                <a:latin typeface="Arial" panose="020B0604020202020204" pitchFamily="34" charset="0"/>
                <a:cs typeface="Arial" panose="020B0604020202020204" pitchFamily="34" charset="0"/>
              </a:rPr>
              <a:t>: It is located in </a:t>
            </a:r>
            <a:r>
              <a:rPr lang="en-US" altLang="zh-TW" sz="2800" dirty="0" smtClean="0">
                <a:latin typeface="Arial" panose="020B0604020202020204" pitchFamily="34" charset="0"/>
                <a:cs typeface="Arial" panose="020B0604020202020204" pitchFamily="34" charset="0"/>
              </a:rPr>
              <a:t>the northeastern part, </a:t>
            </a:r>
            <a:r>
              <a:rPr lang="en-US" altLang="zh-TW" sz="2800" dirty="0">
                <a:latin typeface="Arial" panose="020B0604020202020204" pitchFamily="34" charset="0"/>
                <a:cs typeface="Arial" panose="020B0604020202020204" pitchFamily="34" charset="0"/>
              </a:rPr>
              <a:t>surrounded by </a:t>
            </a:r>
            <a:r>
              <a:rPr lang="en-US" altLang="zh-TW" sz="2800" dirty="0" err="1">
                <a:latin typeface="Arial" panose="020B0604020202020204" pitchFamily="34" charset="0"/>
                <a:cs typeface="Arial" panose="020B0604020202020204" pitchFamily="34" charset="0"/>
              </a:rPr>
              <a:t>Daxinganling</a:t>
            </a:r>
            <a:r>
              <a:rPr lang="en-US" altLang="zh-TW" sz="2800" dirty="0">
                <a:latin typeface="Arial" panose="020B0604020202020204" pitchFamily="34" charset="0"/>
                <a:cs typeface="Arial" panose="020B0604020202020204" pitchFamily="34" charset="0"/>
              </a:rPr>
              <a:t>, </a:t>
            </a:r>
            <a:r>
              <a:rPr lang="en-US" altLang="zh-TW" sz="2800" dirty="0" err="1">
                <a:latin typeface="Arial" panose="020B0604020202020204" pitchFamily="34" charset="0"/>
                <a:cs typeface="Arial" panose="020B0604020202020204" pitchFamily="34" charset="0"/>
              </a:rPr>
              <a:t>Xiaoxinganling</a:t>
            </a:r>
            <a:r>
              <a:rPr lang="en-US" altLang="zh-TW" sz="2800" dirty="0">
                <a:latin typeface="Arial" panose="020B0604020202020204" pitchFamily="34" charset="0"/>
                <a:cs typeface="Arial" panose="020B0604020202020204" pitchFamily="34" charset="0"/>
              </a:rPr>
              <a:t> and </a:t>
            </a:r>
            <a:r>
              <a:rPr lang="en-US" altLang="zh-TW" sz="2800" dirty="0" err="1">
                <a:latin typeface="Arial" panose="020B0604020202020204" pitchFamily="34" charset="0"/>
                <a:cs typeface="Arial" panose="020B0604020202020204" pitchFamily="34" charset="0"/>
              </a:rPr>
              <a:t>Changbai</a:t>
            </a:r>
            <a:r>
              <a:rPr lang="en-US" altLang="zh-TW" sz="2800" dirty="0">
                <a:latin typeface="Arial" panose="020B0604020202020204" pitchFamily="34" charset="0"/>
                <a:cs typeface="Arial" panose="020B0604020202020204" pitchFamily="34" charset="0"/>
              </a:rPr>
              <a:t> Shan. It includes parts of Heilongjiang, Jilin, Liaoning and </a:t>
            </a:r>
            <a:r>
              <a:rPr lang="en-US" altLang="zh-TW" sz="2800" dirty="0" err="1">
                <a:latin typeface="Arial" panose="020B0604020202020204" pitchFamily="34" charset="0"/>
                <a:cs typeface="Arial" panose="020B0604020202020204" pitchFamily="34" charset="0"/>
              </a:rPr>
              <a:t>Nei</a:t>
            </a:r>
            <a:r>
              <a:rPr lang="en-US" altLang="zh-TW" sz="2800" dirty="0">
                <a:latin typeface="Arial" panose="020B0604020202020204" pitchFamily="34" charset="0"/>
                <a:cs typeface="Arial" panose="020B0604020202020204" pitchFamily="34" charset="0"/>
              </a:rPr>
              <a:t> Mongol, and is the largest plain in </a:t>
            </a:r>
            <a:r>
              <a:rPr lang="en-US" altLang="zh-TW" sz="2800" dirty="0" smtClean="0">
                <a:latin typeface="Arial" panose="020B0604020202020204" pitchFamily="34" charset="0"/>
                <a:cs typeface="Arial" panose="020B0604020202020204" pitchFamily="34" charset="0"/>
              </a:rPr>
              <a:t>our country.</a:t>
            </a:r>
            <a:r>
              <a:rPr lang="zh-TW" altLang="en-US" sz="2800" dirty="0" smtClean="0">
                <a:latin typeface="Arial" panose="020B0604020202020204" pitchFamily="34" charset="0"/>
                <a:cs typeface="Arial" panose="020B0604020202020204" pitchFamily="34" charset="0"/>
              </a:rPr>
              <a:t> </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332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38E27-CFC5-47E4-8177-3878562C6AF3}"/>
              </a:ext>
            </a:extLst>
          </p:cNvPr>
          <p:cNvSpPr>
            <a:spLocks noGrp="1"/>
          </p:cNvSpPr>
          <p:nvPr>
            <p:ph idx="1"/>
          </p:nvPr>
        </p:nvSpPr>
        <p:spPr>
          <a:xfrm>
            <a:off x="1464815" y="719090"/>
            <a:ext cx="7155402" cy="5885895"/>
          </a:xfrm>
        </p:spPr>
        <p:txBody>
          <a:bodyPr>
            <a:normAutofit/>
          </a:bodyPr>
          <a:lstStyle/>
          <a:p>
            <a:pPr marL="0" indent="0">
              <a:buNone/>
            </a:pPr>
            <a:r>
              <a:rPr lang="en-US" sz="2800" dirty="0">
                <a:latin typeface="Arial" panose="020B0604020202020204" pitchFamily="34" charset="0"/>
                <a:cs typeface="Arial" panose="020B0604020202020204" pitchFamily="34" charset="0"/>
              </a:rPr>
              <a:t>	Its area is about 350,000 km², and its 	altitude is mostly below 200m. Except for 	the slightly higher terrain in the middle, 	the terrain of most places is gentle.</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	Widespread fertile black soils and fresh 	water marshes are prominent features of 	the Plain.</a:t>
            </a:r>
          </a:p>
          <a:p>
            <a:r>
              <a:rPr lang="en-US" altLang="zh-TW" sz="2800" dirty="0">
                <a:latin typeface="Arial" panose="020B0604020202020204" pitchFamily="34" charset="0"/>
                <a:cs typeface="Arial" panose="020B0604020202020204" pitchFamily="34" charset="0"/>
              </a:rPr>
              <a:t>2) </a:t>
            </a:r>
            <a:r>
              <a:rPr lang="en-US" altLang="zh-TW" sz="2800" b="1" u="sng" dirty="0">
                <a:latin typeface="Arial" panose="020B0604020202020204" pitchFamily="34" charset="0"/>
                <a:cs typeface="Arial" panose="020B0604020202020204" pitchFamily="34" charset="0"/>
              </a:rPr>
              <a:t>North China Plain</a:t>
            </a:r>
            <a:r>
              <a:rPr lang="en-US" altLang="zh-TW" sz="2800" dirty="0">
                <a:latin typeface="Arial" panose="020B0604020202020204" pitchFamily="34" charset="0"/>
                <a:cs typeface="Arial" panose="020B0604020202020204" pitchFamily="34" charset="0"/>
              </a:rPr>
              <a:t>: It is located at the northern part of East China and is demarcated by Yan Shan, </a:t>
            </a:r>
            <a:r>
              <a:rPr lang="en-US" altLang="zh-TW" sz="2800" dirty="0" err="1">
                <a:latin typeface="Arial" panose="020B0604020202020204" pitchFamily="34" charset="0"/>
                <a:cs typeface="Arial" panose="020B0604020202020204" pitchFamily="34" charset="0"/>
              </a:rPr>
              <a:t>Taihang</a:t>
            </a:r>
            <a:r>
              <a:rPr lang="en-US" altLang="zh-TW" sz="2800" dirty="0">
                <a:latin typeface="Arial" panose="020B0604020202020204" pitchFamily="34" charset="0"/>
                <a:cs typeface="Arial" panose="020B0604020202020204" pitchFamily="34" charset="0"/>
              </a:rPr>
              <a:t> Shan and </a:t>
            </a:r>
            <a:r>
              <a:rPr lang="en-US" altLang="zh-TW" sz="2800" dirty="0" err="1">
                <a:latin typeface="Arial" panose="020B0604020202020204" pitchFamily="34" charset="0"/>
                <a:cs typeface="Arial" panose="020B0604020202020204" pitchFamily="34" charset="0"/>
              </a:rPr>
              <a:t>Huaihe</a:t>
            </a:r>
            <a:r>
              <a:rPr lang="en-US" altLang="zh-TW" sz="2800" dirty="0">
                <a:latin typeface="Arial" panose="020B0604020202020204" pitchFamily="34" charset="0"/>
                <a:cs typeface="Arial" panose="020B0604020202020204" pitchFamily="34" charset="0"/>
              </a:rPr>
              <a:t>. It occupies parts of Hebei, Henan, Shandong, Beijing, Tianjin, Jiangsu and Anhui.</a:t>
            </a:r>
          </a:p>
        </p:txBody>
      </p:sp>
    </p:spTree>
    <p:extLst>
      <p:ext uri="{BB962C8B-B14F-4D97-AF65-F5344CB8AC3E}">
        <p14:creationId xmlns:p14="http://schemas.microsoft.com/office/powerpoint/2010/main" val="7719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圖說文字 5">
            <a:extLst>
              <a:ext uri="{FF2B5EF4-FFF2-40B4-BE49-F238E27FC236}">
                <a16:creationId xmlns:a16="http://schemas.microsoft.com/office/drawing/2014/main" id="{0D41A39A-2997-46D2-8A8B-295FC1D5A1FB}"/>
              </a:ext>
            </a:extLst>
          </p:cNvPr>
          <p:cNvSpPr/>
          <p:nvPr/>
        </p:nvSpPr>
        <p:spPr>
          <a:xfrm>
            <a:off x="117064" y="5447227"/>
            <a:ext cx="8926497" cy="928636"/>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6  The </a:t>
            </a:r>
            <a:r>
              <a:rPr lang="en-HK" altLang="zh-TW" sz="2400" b="1" dirty="0" smtClean="0">
                <a:latin typeface="Arial" panose="020B0604020202020204" pitchFamily="34" charset="0"/>
                <a:cs typeface="Arial" panose="020B0604020202020204" pitchFamily="34" charset="0"/>
              </a:rPr>
              <a:t>three </a:t>
            </a:r>
            <a:r>
              <a:rPr lang="en-HK" altLang="zh-TW" sz="2400" b="1" dirty="0">
                <a:latin typeface="Arial" panose="020B0604020202020204" pitchFamily="34" charset="0"/>
                <a:cs typeface="Arial" panose="020B0604020202020204" pitchFamily="34" charset="0"/>
              </a:rPr>
              <a:t>major plains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2" name="圖片 11"/>
          <p:cNvPicPr/>
          <p:nvPr/>
        </p:nvPicPr>
        <p:blipFill rotWithShape="1">
          <a:blip r:embed="rId2"/>
          <a:srcRect l="15094" t="13044" r="11420" b="17436"/>
          <a:stretch/>
        </p:blipFill>
        <p:spPr bwMode="auto">
          <a:xfrm>
            <a:off x="1391284" y="587807"/>
            <a:ext cx="7461770" cy="4341640"/>
          </a:xfrm>
          <a:prstGeom prst="rect">
            <a:avLst/>
          </a:prstGeom>
          <a:ln>
            <a:noFill/>
          </a:ln>
          <a:extLst>
            <a:ext uri="{53640926-AAD7-44D8-BBD7-CCE9431645EC}">
              <a14:shadowObscured xmlns:a14="http://schemas.microsoft.com/office/drawing/2010/main"/>
            </a:ext>
          </a:extLst>
        </p:spPr>
      </p:pic>
      <p:sp>
        <p:nvSpPr>
          <p:cNvPr id="3" name="文字方塊 2"/>
          <p:cNvSpPr txBox="1"/>
          <p:nvPr/>
        </p:nvSpPr>
        <p:spPr>
          <a:xfrm>
            <a:off x="5910349" y="1221971"/>
            <a:ext cx="145472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Northeast</a:t>
            </a:r>
          </a:p>
          <a:p>
            <a:r>
              <a:rPr lang="en-US" sz="1200" b="1" dirty="0" smtClean="0">
                <a:latin typeface="Times New Roman" panose="02020603050405020304" pitchFamily="18" charset="0"/>
                <a:cs typeface="Times New Roman" panose="02020603050405020304" pitchFamily="18" charset="0"/>
              </a:rPr>
              <a:t>Plain</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5331229" y="2413462"/>
            <a:ext cx="1454727" cy="646331"/>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North</a:t>
            </a:r>
          </a:p>
          <a:p>
            <a:r>
              <a:rPr lang="en-US" sz="1200" b="1" dirty="0" smtClean="0">
                <a:latin typeface="Times New Roman" panose="02020603050405020304" pitchFamily="18" charset="0"/>
                <a:cs typeface="Times New Roman" panose="02020603050405020304" pitchFamily="18" charset="0"/>
              </a:rPr>
              <a:t>China</a:t>
            </a:r>
          </a:p>
          <a:p>
            <a:r>
              <a:rPr lang="en-US" sz="1200" b="1" dirty="0" smtClean="0">
                <a:latin typeface="Times New Roman" panose="02020603050405020304" pitchFamily="18" charset="0"/>
                <a:cs typeface="Times New Roman" panose="02020603050405020304" pitchFamily="18" charset="0"/>
              </a:rPr>
              <a:t>Plain</a:t>
            </a:r>
            <a:endParaRPr 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5331229" y="3096872"/>
            <a:ext cx="1551709"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Middle and Lower Yangtze Valley Plain</a:t>
            </a:r>
            <a:endParaRPr lang="en-US" sz="1200" b="1"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391284" y="3404648"/>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1737358" y="4560115"/>
            <a:ext cx="806337"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7065817" y="2086967"/>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274686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6F234-FB51-42F8-9132-DB8E969F59C1}"/>
              </a:ext>
            </a:extLst>
          </p:cNvPr>
          <p:cNvSpPr>
            <a:spLocks noGrp="1"/>
          </p:cNvSpPr>
          <p:nvPr>
            <p:ph idx="1"/>
          </p:nvPr>
        </p:nvSpPr>
        <p:spPr>
          <a:xfrm>
            <a:off x="1325599" y="114601"/>
            <a:ext cx="7403976" cy="7297445"/>
          </a:xfrm>
        </p:spPr>
        <p:txBody>
          <a:bodyPr>
            <a:noAutofit/>
          </a:bodyPr>
          <a:lstStyle/>
          <a:p>
            <a:pPr marL="0" indent="0">
              <a:buNone/>
            </a:pPr>
            <a:r>
              <a:rPr lang="en-US" altLang="zh-TW" sz="2800" dirty="0">
                <a:latin typeface="Arial" panose="020B0604020202020204" pitchFamily="34" charset="0"/>
                <a:cs typeface="Arial" panose="020B0604020202020204" pitchFamily="34" charset="0"/>
              </a:rPr>
              <a:t>	The North China Plain is the second 	largest plain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It is formed by 	alluvial deposits from the Huang He, 	</a:t>
            </a:r>
            <a:r>
              <a:rPr lang="en-US" altLang="zh-TW" sz="2800" dirty="0" err="1">
                <a:latin typeface="Arial" panose="020B0604020202020204" pitchFamily="34" charset="0"/>
                <a:cs typeface="Arial" panose="020B0604020202020204" pitchFamily="34" charset="0"/>
              </a:rPr>
              <a:t>Huaihe</a:t>
            </a:r>
            <a:r>
              <a:rPr lang="en-US" altLang="zh-TW" sz="2800" dirty="0">
                <a:latin typeface="Arial" panose="020B0604020202020204" pitchFamily="34" charset="0"/>
                <a:cs typeface="Arial" panose="020B0604020202020204" pitchFamily="34" charset="0"/>
              </a:rPr>
              <a:t> and </a:t>
            </a:r>
            <a:r>
              <a:rPr lang="en-US" altLang="zh-TW" sz="2800" dirty="0" err="1">
                <a:latin typeface="Arial" panose="020B0604020202020204" pitchFamily="34" charset="0"/>
                <a:cs typeface="Arial" panose="020B0604020202020204" pitchFamily="34" charset="0"/>
              </a:rPr>
              <a:t>Haihe</a:t>
            </a:r>
            <a:r>
              <a:rPr lang="en-US" altLang="zh-TW" sz="2800" dirty="0">
                <a:latin typeface="Arial" panose="020B0604020202020204" pitchFamily="34" charset="0"/>
                <a:cs typeface="Arial" panose="020B0604020202020204" pitchFamily="34" charset="0"/>
              </a:rPr>
              <a:t>, and has an area of 	310,000km</a:t>
            </a:r>
            <a:r>
              <a:rPr lang="en-US" altLang="zh-TW" sz="2800" dirty="0">
                <a:latin typeface="Verdana Pro" panose="020B0604030504040204" pitchFamily="34" charset="0"/>
                <a:cs typeface="Arial" panose="020B0604020202020204" pitchFamily="34" charset="0"/>
              </a:rPr>
              <a:t>². The land there is flat and 	is less than 50m above sea level in 	most cases. </a:t>
            </a:r>
            <a:endParaRPr lang="en-US"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3) </a:t>
            </a:r>
            <a:r>
              <a:rPr lang="en-US" altLang="zh-TW" sz="2800" b="1" u="sng" dirty="0">
                <a:latin typeface="Arial" panose="020B0604020202020204" pitchFamily="34" charset="0"/>
                <a:cs typeface="Arial" panose="020B0604020202020204" pitchFamily="34" charset="0"/>
              </a:rPr>
              <a:t>The middle and lower </a:t>
            </a:r>
            <a:r>
              <a:rPr lang="en-US" altLang="zh-TW" sz="2800" b="1" u="sng" dirty="0" smtClean="0">
                <a:solidFill>
                  <a:schemeClr val="tx1"/>
                </a:solidFill>
                <a:latin typeface="Arial" panose="020B0604020202020204" pitchFamily="34" charset="0"/>
                <a:cs typeface="Arial" panose="020B0604020202020204" pitchFamily="34" charset="0"/>
              </a:rPr>
              <a:t>Yangtze Valley </a:t>
            </a:r>
            <a:r>
              <a:rPr lang="en-US" altLang="zh-TW" sz="2800" b="1" u="sng" dirty="0" smtClean="0">
                <a:latin typeface="Arial" panose="020B0604020202020204" pitchFamily="34" charset="0"/>
                <a:cs typeface="Arial" panose="020B0604020202020204" pitchFamily="34" charset="0"/>
              </a:rPr>
              <a:t>Plain</a:t>
            </a:r>
            <a:r>
              <a:rPr lang="en-US" altLang="zh-TW" sz="2800" dirty="0">
                <a:latin typeface="Arial" panose="020B0604020202020204" pitchFamily="34" charset="0"/>
                <a:cs typeface="Arial" panose="020B0604020202020204" pitchFamily="34" charset="0"/>
              </a:rPr>
              <a:t>: It includes many plains from the east of </a:t>
            </a:r>
            <a:r>
              <a:rPr lang="en-US" altLang="zh-TW" sz="2800" dirty="0" err="1">
                <a:latin typeface="Arial" panose="020B0604020202020204" pitchFamily="34" charset="0"/>
                <a:cs typeface="Arial" panose="020B0604020202020204" pitchFamily="34" charset="0"/>
              </a:rPr>
              <a:t>Wushan</a:t>
            </a:r>
            <a:r>
              <a:rPr lang="en-US" altLang="zh-TW" sz="2800" dirty="0">
                <a:latin typeface="Arial" panose="020B0604020202020204" pitchFamily="34" charset="0"/>
                <a:cs typeface="Arial" panose="020B0604020202020204" pitchFamily="34" charset="0"/>
              </a:rPr>
              <a:t> to the mouth of Chang Jiang, such as </a:t>
            </a:r>
            <a:r>
              <a:rPr lang="en-US" altLang="zh-TW" sz="2800" dirty="0" err="1">
                <a:latin typeface="Arial" panose="020B0604020202020204" pitchFamily="34" charset="0"/>
                <a:cs typeface="Arial" panose="020B0604020202020204" pitchFamily="34" charset="0"/>
              </a:rPr>
              <a:t>Dongting</a:t>
            </a:r>
            <a:r>
              <a:rPr lang="en-US" altLang="zh-TW" sz="2800" dirty="0">
                <a:latin typeface="Arial" panose="020B0604020202020204" pitchFamily="34" charset="0"/>
                <a:cs typeface="Arial" panose="020B0604020202020204" pitchFamily="34" charset="0"/>
              </a:rPr>
              <a:t> Lake Plain, Jiang Han Plain, </a:t>
            </a:r>
            <a:r>
              <a:rPr lang="en-US" altLang="zh-TW" sz="2800" dirty="0" err="1">
                <a:latin typeface="Arial" panose="020B0604020202020204" pitchFamily="34" charset="0"/>
                <a:cs typeface="Arial" panose="020B0604020202020204" pitchFamily="34" charset="0"/>
              </a:rPr>
              <a:t>Boyang</a:t>
            </a:r>
            <a:r>
              <a:rPr lang="en-US" altLang="zh-TW" sz="2800" dirty="0">
                <a:latin typeface="Arial" panose="020B0604020202020204" pitchFamily="34" charset="0"/>
                <a:cs typeface="Arial" panose="020B0604020202020204" pitchFamily="34" charset="0"/>
              </a:rPr>
              <a:t> Lake Plain, Jiangsu-Anhui River Plain and Chang Jiang Delta.</a:t>
            </a:r>
            <a:r>
              <a:rPr lang="zh-TW" altLang="en-US" sz="2800" dirty="0">
                <a:latin typeface="Arial" panose="020B0604020202020204" pitchFamily="34" charset="0"/>
                <a:cs typeface="Arial" panose="020B0604020202020204" pitchFamily="34" charset="0"/>
              </a:rPr>
              <a:t> </a:t>
            </a:r>
            <a:r>
              <a:rPr lang="en-US" altLang="zh-TW" sz="2800" dirty="0">
                <a:latin typeface="Arial" panose="020B0604020202020204" pitchFamily="34" charset="0"/>
                <a:cs typeface="Arial" panose="020B0604020202020204" pitchFamily="34" charset="0"/>
              </a:rPr>
              <a:t>With a total area of about 200,000 km², it is the third largest plain in </a:t>
            </a:r>
            <a:r>
              <a:rPr lang="en-US" altLang="zh-TW" sz="2800" dirty="0" smtClean="0">
                <a:latin typeface="Arial" panose="020B0604020202020204" pitchFamily="34" charset="0"/>
                <a:cs typeface="Arial" panose="020B0604020202020204" pitchFamily="34" charset="0"/>
              </a:rPr>
              <a:t>our country.</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71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1643360" y="478935"/>
            <a:ext cx="6589199" cy="654274"/>
          </a:xfrm>
        </p:spPr>
        <p:txBody>
          <a:bodyPr>
            <a:normAutofit fontScale="90000"/>
          </a:bodyPr>
          <a:lstStyle/>
          <a:p>
            <a:pPr algn="ctr"/>
            <a:r>
              <a:rPr lang="en-HK" altLang="zh-TW" b="1" u="sng" dirty="0" smtClean="0">
                <a:latin typeface="Arial" panose="020B0604020202020204" pitchFamily="34" charset="0"/>
                <a:cs typeface="Arial" panose="020B0604020202020204" pitchFamily="34" charset="0"/>
              </a:rPr>
              <a:t>Hills</a:t>
            </a:r>
            <a:r>
              <a:rPr lang="zh-TW" altLang="en-US" b="1" u="sng" dirty="0"/>
              <a:t/>
            </a:r>
            <a:br>
              <a:rPr lang="zh-TW" altLang="en-US" b="1" u="sng" dirty="0"/>
            </a:br>
            <a:r>
              <a:rPr lang="zh-TW" altLang="en-US" b="1" u="sng" dirty="0"/>
              <a:t/>
            </a:r>
            <a:br>
              <a:rPr lang="zh-TW" altLang="en-US" b="1" u="sng" dirty="0"/>
            </a:br>
            <a:endParaRPr lang="en-HK" b="1" u="sng" dirty="0"/>
          </a:p>
        </p:txBody>
      </p:sp>
      <p:sp>
        <p:nvSpPr>
          <p:cNvPr id="3" name="Content Placeholder 2">
            <a:extLst>
              <a:ext uri="{FF2B5EF4-FFF2-40B4-BE49-F238E27FC236}">
                <a16:creationId xmlns:a16="http://schemas.microsoft.com/office/drawing/2014/main" id="{9CADC359-EA25-42D1-9A48-93F844F8B901}"/>
              </a:ext>
            </a:extLst>
          </p:cNvPr>
          <p:cNvSpPr>
            <a:spLocks noGrp="1"/>
          </p:cNvSpPr>
          <p:nvPr>
            <p:ph idx="1"/>
          </p:nvPr>
        </p:nvSpPr>
        <p:spPr>
          <a:xfrm>
            <a:off x="1640574" y="1358284"/>
            <a:ext cx="6591985" cy="4801513"/>
          </a:xfrm>
        </p:spPr>
        <p:txBody>
          <a:bodyPr>
            <a:normAutofit lnSpcReduction="10000"/>
          </a:bodyPr>
          <a:lstStyle/>
          <a:p>
            <a:r>
              <a:rPr lang="en-US" altLang="zh-TW" sz="2800" dirty="0" smtClean="0">
                <a:latin typeface="Arial" panose="020B0604020202020204" pitchFamily="34" charset="0"/>
                <a:cs typeface="Arial" panose="020B0604020202020204" pitchFamily="34" charset="0"/>
              </a:rPr>
              <a:t>Our country's </a:t>
            </a:r>
            <a:r>
              <a:rPr lang="en-US" altLang="zh-TW" sz="2800" dirty="0">
                <a:latin typeface="Arial" panose="020B0604020202020204" pitchFamily="34" charset="0"/>
                <a:cs typeface="Arial" panose="020B0604020202020204" pitchFamily="34" charset="0"/>
              </a:rPr>
              <a:t>hilly land is mainly distributed in the eastern coastal areas. The three major hilly areas (Figure 7) include</a:t>
            </a:r>
            <a:r>
              <a:rPr lang="zh-TW" altLang="en-US" sz="2800" dirty="0">
                <a:latin typeface="Arial" panose="020B0604020202020204" pitchFamily="34" charset="0"/>
                <a:cs typeface="Arial" panose="020B0604020202020204" pitchFamily="34" charset="0"/>
              </a:rPr>
              <a:t>：</a:t>
            </a:r>
            <a:endParaRPr lang="en-HK" altLang="zh-TW" sz="2800" dirty="0">
              <a:latin typeface="Arial" panose="020B0604020202020204" pitchFamily="34" charset="0"/>
              <a:cs typeface="Arial" panose="020B0604020202020204" pitchFamily="34" charset="0"/>
            </a:endParaRPr>
          </a:p>
          <a:p>
            <a:pPr marL="514350" indent="-514350">
              <a:buAutoNum type="arabicParenR"/>
            </a:pPr>
            <a:r>
              <a:rPr lang="en-HK" altLang="zh-TW" sz="2800" b="1" u="sng" dirty="0">
                <a:latin typeface="Arial" panose="020B0604020202020204" pitchFamily="34" charset="0"/>
                <a:cs typeface="Arial" panose="020B0604020202020204" pitchFamily="34" charset="0"/>
              </a:rPr>
              <a:t>Southeast Hills</a:t>
            </a:r>
            <a:r>
              <a:rPr lang="zh-TW" altLang="en-US"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It is the largest hilly area in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including a large area of land east of </a:t>
            </a:r>
            <a:r>
              <a:rPr lang="en-US" altLang="zh-TW" sz="2800" dirty="0" err="1">
                <a:latin typeface="Arial" panose="020B0604020202020204" pitchFamily="34" charset="0"/>
                <a:cs typeface="Arial" panose="020B0604020202020204" pitchFamily="34" charset="0"/>
              </a:rPr>
              <a:t>Xuefeng</a:t>
            </a:r>
            <a:r>
              <a:rPr lang="en-US" altLang="zh-TW" sz="2800" dirty="0">
                <a:latin typeface="Arial" panose="020B0604020202020204" pitchFamily="34" charset="0"/>
                <a:cs typeface="Arial" panose="020B0604020202020204" pitchFamily="34" charset="0"/>
              </a:rPr>
              <a:t> Shan and a large area of land south of Chang Jiang</a:t>
            </a:r>
            <a:endParaRPr lang="en-HK" altLang="zh-TW" sz="2800" dirty="0">
              <a:latin typeface="Arial" panose="020B0604020202020204" pitchFamily="34" charset="0"/>
              <a:cs typeface="Arial" panose="020B0604020202020204" pitchFamily="34" charset="0"/>
            </a:endParaRPr>
          </a:p>
          <a:p>
            <a:pPr marL="514350" indent="-514350">
              <a:buAutoNum type="arabicParenR"/>
            </a:pPr>
            <a:r>
              <a:rPr lang="en-HK" altLang="zh-TW" sz="2800" b="1" u="sng" dirty="0">
                <a:latin typeface="Arial" panose="020B0604020202020204" pitchFamily="34" charset="0"/>
                <a:cs typeface="Arial" panose="020B0604020202020204" pitchFamily="34" charset="0"/>
              </a:rPr>
              <a:t>Liaodong Hills</a:t>
            </a:r>
          </a:p>
          <a:p>
            <a:pPr marL="514350" indent="-514350">
              <a:buAutoNum type="arabicParenR"/>
            </a:pPr>
            <a:r>
              <a:rPr lang="en-HK" altLang="zh-TW" sz="2800" b="1" u="sng" dirty="0">
                <a:latin typeface="Arial" panose="020B0604020202020204" pitchFamily="34" charset="0"/>
                <a:cs typeface="Arial" panose="020B0604020202020204" pitchFamily="34" charset="0"/>
              </a:rPr>
              <a:t>Shandong Hills</a:t>
            </a:r>
            <a:endParaRPr lang="en-HK"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632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圖說文字 5">
            <a:extLst>
              <a:ext uri="{FF2B5EF4-FFF2-40B4-BE49-F238E27FC236}">
                <a16:creationId xmlns:a16="http://schemas.microsoft.com/office/drawing/2014/main" id="{581CACC6-5666-4EC4-9937-5B84F2DC35A7}"/>
              </a:ext>
            </a:extLst>
          </p:cNvPr>
          <p:cNvSpPr/>
          <p:nvPr/>
        </p:nvSpPr>
        <p:spPr>
          <a:xfrm>
            <a:off x="217503" y="5455328"/>
            <a:ext cx="8926497" cy="887283"/>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7  The </a:t>
            </a:r>
            <a:r>
              <a:rPr lang="en-HK" altLang="zh-TW" sz="2400" b="1" dirty="0" smtClean="0">
                <a:latin typeface="Arial" panose="020B0604020202020204" pitchFamily="34" charset="0"/>
                <a:cs typeface="Arial" panose="020B0604020202020204" pitchFamily="34" charset="0"/>
              </a:rPr>
              <a:t>three </a:t>
            </a:r>
            <a:r>
              <a:rPr lang="en-HK" altLang="zh-TW" sz="2400" b="1" dirty="0">
                <a:latin typeface="Arial" panose="020B0604020202020204" pitchFamily="34" charset="0"/>
                <a:cs typeface="Arial" panose="020B0604020202020204" pitchFamily="34" charset="0"/>
              </a:rPr>
              <a:t>major clusters of hills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p:txBody>
      </p:sp>
      <p:pic>
        <p:nvPicPr>
          <p:cNvPr id="11" name="圖片 10"/>
          <p:cNvPicPr/>
          <p:nvPr/>
        </p:nvPicPr>
        <p:blipFill rotWithShape="1">
          <a:blip r:embed="rId2"/>
          <a:srcRect l="15094" t="13044" r="11420" b="17436"/>
          <a:stretch/>
        </p:blipFill>
        <p:spPr bwMode="auto">
          <a:xfrm>
            <a:off x="1491037" y="554556"/>
            <a:ext cx="7461770" cy="4341640"/>
          </a:xfrm>
          <a:prstGeom prst="rect">
            <a:avLst/>
          </a:prstGeom>
          <a:ln>
            <a:noFill/>
          </a:ln>
          <a:extLst>
            <a:ext uri="{53640926-AAD7-44D8-BBD7-CCE9431645EC}">
              <a14:shadowObscured xmlns:a14="http://schemas.microsoft.com/office/drawing/2010/main"/>
            </a:ext>
          </a:extLst>
        </p:spPr>
      </p:pic>
      <p:sp>
        <p:nvSpPr>
          <p:cNvPr id="2" name="文字方塊 1"/>
          <p:cNvSpPr txBox="1"/>
          <p:nvPr/>
        </p:nvSpPr>
        <p:spPr>
          <a:xfrm>
            <a:off x="6267795" y="1654233"/>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Liaodong Hills</a:t>
            </a:r>
            <a:endParaRPr lang="en-US" sz="12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5731622" y="2363586"/>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Shandong Hills</a:t>
            </a:r>
            <a:endParaRPr lang="en-US" sz="1200" b="1"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5580609" y="3694095"/>
            <a:ext cx="1088967"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Southeast Hills</a:t>
            </a:r>
            <a:endParaRPr lang="en-US" sz="1200" b="1"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1491037" y="3386318"/>
            <a:ext cx="994468" cy="307777"/>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Altitude/m</a:t>
            </a:r>
            <a:endParaRPr lang="en-US" sz="1400" dirty="0">
              <a:latin typeface="Times New Roman" panose="02020603050405020304" pitchFamily="18" charset="0"/>
              <a:cs typeface="Times New Roman" panose="02020603050405020304" pitchFamily="18" charset="0"/>
            </a:endParaRPr>
          </a:p>
        </p:txBody>
      </p:sp>
      <p:sp>
        <p:nvSpPr>
          <p:cNvPr id="15" name="文字方塊 14"/>
          <p:cNvSpPr txBox="1"/>
          <p:nvPr/>
        </p:nvSpPr>
        <p:spPr>
          <a:xfrm>
            <a:off x="1837110" y="4526864"/>
            <a:ext cx="648395" cy="369332"/>
          </a:xfrm>
          <a:prstGeom prst="rect">
            <a:avLst/>
          </a:prstGeom>
          <a:solidFill>
            <a:schemeClr val="accent4">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dirty="0" smtClean="0">
                <a:latin typeface="Times New Roman" panose="02020603050405020304" pitchFamily="18" charset="0"/>
                <a:cs typeface="Times New Roman" panose="02020603050405020304" pitchFamily="18" charset="0"/>
              </a:rPr>
              <a:t>Swampy  area</a:t>
            </a:r>
            <a:endParaRPr lang="en-US" sz="9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7261166" y="2095425"/>
            <a:ext cx="1787237" cy="461665"/>
          </a:xfrm>
          <a:prstGeom prst="rect">
            <a:avLst/>
          </a:prstGeom>
          <a:solidFill>
            <a:schemeClr val="accent5">
              <a:lumMod val="20000"/>
              <a:lumOff val="80000"/>
            </a:schemeClr>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Archipelagos in the South China Sea </a:t>
            </a:r>
          </a:p>
        </p:txBody>
      </p:sp>
    </p:spTree>
    <p:extLst>
      <p:ext uri="{BB962C8B-B14F-4D97-AF65-F5344CB8AC3E}">
        <p14:creationId xmlns:p14="http://schemas.microsoft.com/office/powerpoint/2010/main" val="52930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Arial" panose="020B0604020202020204" pitchFamily="34" charset="0"/>
                <a:cs typeface="Arial" panose="020B0604020202020204" pitchFamily="34" charset="0"/>
              </a:rPr>
              <a:t>Figure 1  A map showing the three-tier pattern of relief  &amp; major rivers of </a:t>
            </a:r>
            <a:r>
              <a:rPr lang="en-US" altLang="zh-TW" sz="2400" b="1" dirty="0" smtClean="0">
                <a:latin typeface="Arial" panose="020B0604020202020204" pitchFamily="34" charset="0"/>
                <a:cs typeface="Arial" panose="020B0604020202020204" pitchFamily="34" charset="0"/>
              </a:rPr>
              <a:t>our country </a:t>
            </a:r>
            <a:r>
              <a:rPr lang="en-US" altLang="zh-TW" sz="2400" b="1" dirty="0">
                <a:latin typeface="Arial" panose="020B0604020202020204" pitchFamily="34" charset="0"/>
                <a:cs typeface="Arial" panose="020B0604020202020204" pitchFamily="34" charset="0"/>
              </a:rPr>
              <a:t>(&amp;</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related</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information)</a:t>
            </a:r>
            <a:endParaRPr lang="zh-HK" altLang="en-US" sz="2400" b="1" dirty="0">
              <a:latin typeface="Arial" panose="020B0604020202020204" pitchFamily="34" charset="0"/>
              <a:cs typeface="Arial" panose="020B0604020202020204" pitchFamily="34" charset="0"/>
            </a:endParaRPr>
          </a:p>
        </p:txBody>
      </p:sp>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233110" y="1587979"/>
            <a:ext cx="6671116" cy="5170006"/>
          </a:xfrm>
          <a:prstGeom prst="rect">
            <a:avLst/>
          </a:prstGeom>
        </p:spPr>
      </p:pic>
      <p:graphicFrame>
        <p:nvGraphicFramePr>
          <p:cNvPr id="16" name="表格 15"/>
          <p:cNvGraphicFramePr>
            <a:graphicFrameLocks noGrp="1"/>
          </p:cNvGraphicFramePr>
          <p:nvPr>
            <p:extLst>
              <p:ext uri="{D42A27DB-BD31-4B8C-83A1-F6EECF244321}">
                <p14:modId xmlns:p14="http://schemas.microsoft.com/office/powerpoint/2010/main" val="110102475"/>
              </p:ext>
            </p:extLst>
          </p:nvPr>
        </p:nvGraphicFramePr>
        <p:xfrm>
          <a:off x="186431" y="133834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latin typeface="Arial Narrow" panose="020B0606020202030204" pitchFamily="34" charset="0"/>
                        </a:rPr>
                        <a:t>Huang</a:t>
                      </a:r>
                      <a:r>
                        <a:rPr lang="zh-HK" altLang="en-US" sz="1200" dirty="0">
                          <a:latin typeface="Arial Narrow" panose="020B0606020202030204" pitchFamily="34" charset="0"/>
                        </a:rPr>
                        <a:t> </a:t>
                      </a:r>
                      <a:r>
                        <a:rPr lang="en-US" altLang="zh-HK" sz="1200" dirty="0">
                          <a:latin typeface="Arial Narrow" panose="020B0606020202030204" pitchFamily="34" charset="0"/>
                        </a:rPr>
                        <a:t>He</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latin typeface="Arial Narrow" panose="020B0606020202030204" pitchFamily="34" charset="0"/>
                        </a:rPr>
                        <a:t>Chang</a:t>
                      </a:r>
                      <a:r>
                        <a:rPr lang="zh-HK" altLang="en-US" sz="1200" dirty="0">
                          <a:latin typeface="Arial Narrow" panose="020B0606020202030204" pitchFamily="34" charset="0"/>
                        </a:rPr>
                        <a:t> </a:t>
                      </a:r>
                      <a:r>
                        <a:rPr lang="en-US" altLang="zh-HK" sz="1200" dirty="0">
                          <a:latin typeface="Arial Narrow" panose="020B0606020202030204" pitchFamily="34" charset="0"/>
                        </a:rPr>
                        <a:t>Jiang</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sp>
        <p:nvSpPr>
          <p:cNvPr id="17" name="文字方塊 16"/>
          <p:cNvSpPr txBox="1"/>
          <p:nvPr/>
        </p:nvSpPr>
        <p:spPr>
          <a:xfrm>
            <a:off x="2680768" y="5096151"/>
            <a:ext cx="881950" cy="369332"/>
          </a:xfrm>
          <a:prstGeom prst="rect">
            <a:avLst/>
          </a:prstGeom>
          <a:noFill/>
        </p:spPr>
        <p:txBody>
          <a:bodyPr wrap="square" rtlCol="0">
            <a:spAutoFit/>
          </a:bodyPr>
          <a:lstStyle/>
          <a:p>
            <a:r>
              <a:rPr lang="en-US" altLang="zh-HK" b="1" u="sng" dirty="0"/>
              <a:t>Key</a:t>
            </a:r>
            <a:endParaRPr lang="zh-HK" altLang="en-US" b="1" u="sng" dirty="0"/>
          </a:p>
        </p:txBody>
      </p:sp>
      <p:sp>
        <p:nvSpPr>
          <p:cNvPr id="18" name="TextBox 3">
            <a:extLst>
              <a:ext uri="{FF2B5EF4-FFF2-40B4-BE49-F238E27FC236}">
                <a16:creationId xmlns:a16="http://schemas.microsoft.com/office/drawing/2014/main" id="{3E2BC3E1-C07E-4D25-B8B8-CF2A4F29F41A}"/>
              </a:ext>
            </a:extLst>
          </p:cNvPr>
          <p:cNvSpPr txBox="1"/>
          <p:nvPr/>
        </p:nvSpPr>
        <p:spPr>
          <a:xfrm>
            <a:off x="3039303" y="5465483"/>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a:t>tier/step</a:t>
            </a:r>
            <a:endParaRPr lang="en-HK" altLang="zh-TW" b="1" dirty="0"/>
          </a:p>
        </p:txBody>
      </p:sp>
      <p:sp>
        <p:nvSpPr>
          <p:cNvPr id="19" name="TextBox 6">
            <a:extLst>
              <a:ext uri="{FF2B5EF4-FFF2-40B4-BE49-F238E27FC236}">
                <a16:creationId xmlns:a16="http://schemas.microsoft.com/office/drawing/2014/main" id="{4BD4A83C-C736-4CEF-9EE5-9BCC7CD80E1E}"/>
              </a:ext>
            </a:extLst>
          </p:cNvPr>
          <p:cNvSpPr txBox="1"/>
          <p:nvPr/>
        </p:nvSpPr>
        <p:spPr>
          <a:xfrm>
            <a:off x="4957904" y="3521705"/>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20" name="TextBox 7">
            <a:extLst>
              <a:ext uri="{FF2B5EF4-FFF2-40B4-BE49-F238E27FC236}">
                <a16:creationId xmlns:a16="http://schemas.microsoft.com/office/drawing/2014/main" id="{22D17171-2EEE-4222-A00F-9E60EBADADF7}"/>
              </a:ext>
            </a:extLst>
          </p:cNvPr>
          <p:cNvSpPr txBox="1"/>
          <p:nvPr/>
        </p:nvSpPr>
        <p:spPr>
          <a:xfrm>
            <a:off x="5759109" y="4449820"/>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21" name="TextBox 4">
            <a:extLst>
              <a:ext uri="{FF2B5EF4-FFF2-40B4-BE49-F238E27FC236}">
                <a16:creationId xmlns:a16="http://schemas.microsoft.com/office/drawing/2014/main" id="{15B8C3A3-6EE0-4458-8254-7A05627C4ED0}"/>
              </a:ext>
            </a:extLst>
          </p:cNvPr>
          <p:cNvSpPr txBox="1"/>
          <p:nvPr/>
        </p:nvSpPr>
        <p:spPr>
          <a:xfrm>
            <a:off x="3068396" y="5873873"/>
            <a:ext cx="1487262"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a:t>tier/step</a:t>
            </a:r>
            <a:endParaRPr lang="en-HK" altLang="zh-TW" b="1" dirty="0"/>
          </a:p>
        </p:txBody>
      </p:sp>
      <p:sp>
        <p:nvSpPr>
          <p:cNvPr id="22" name="TextBox 5">
            <a:extLst>
              <a:ext uri="{FF2B5EF4-FFF2-40B4-BE49-F238E27FC236}">
                <a16:creationId xmlns:a16="http://schemas.microsoft.com/office/drawing/2014/main" id="{301889A8-195F-4E28-9BDA-EA1BDBC06842}"/>
              </a:ext>
            </a:extLst>
          </p:cNvPr>
          <p:cNvSpPr txBox="1"/>
          <p:nvPr/>
        </p:nvSpPr>
        <p:spPr>
          <a:xfrm>
            <a:off x="3068396" y="6220575"/>
            <a:ext cx="1487262"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a:t>tier/step</a:t>
            </a:r>
            <a:endParaRPr lang="en-HK" altLang="zh-TW" b="1" dirty="0"/>
          </a:p>
        </p:txBody>
      </p:sp>
    </p:spTree>
    <p:extLst>
      <p:ext uri="{BB962C8B-B14F-4D97-AF65-F5344CB8AC3E}">
        <p14:creationId xmlns:p14="http://schemas.microsoft.com/office/powerpoint/2010/main" val="427790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947664647"/>
              </p:ext>
            </p:extLst>
          </p:nvPr>
        </p:nvGraphicFramePr>
        <p:xfrm>
          <a:off x="1345281" y="3349989"/>
          <a:ext cx="7244676" cy="2377440"/>
        </p:xfrm>
        <a:graphic>
          <a:graphicData uri="http://schemas.openxmlformats.org/drawingml/2006/table">
            <a:tbl>
              <a:tblPr firstRow="1" bandRow="1">
                <a:tableStyleId>{5C22544A-7EE6-4342-B048-85BDC9FD1C3A}</a:tableStyleId>
              </a:tblPr>
              <a:tblGrid>
                <a:gridCol w="2361959">
                  <a:extLst>
                    <a:ext uri="{9D8B030D-6E8A-4147-A177-3AD203B41FA5}">
                      <a16:colId xmlns:a16="http://schemas.microsoft.com/office/drawing/2014/main" val="3469036102"/>
                    </a:ext>
                  </a:extLst>
                </a:gridCol>
                <a:gridCol w="4882717">
                  <a:extLst>
                    <a:ext uri="{9D8B030D-6E8A-4147-A177-3AD203B41FA5}">
                      <a16:colId xmlns:a16="http://schemas.microsoft.com/office/drawing/2014/main" val="238782169"/>
                    </a:ext>
                  </a:extLst>
                </a:gridCol>
              </a:tblGrid>
              <a:tr h="370840">
                <a:tc>
                  <a:txBody>
                    <a:bodyPr/>
                    <a:lstStyle/>
                    <a:p>
                      <a:pPr algn="ctr"/>
                      <a:r>
                        <a:rPr lang="en-HK" altLang="zh-TW" sz="2400" b="1" dirty="0" smtClean="0">
                          <a:latin typeface="Arial Narrow" panose="020B0606020202030204" pitchFamily="34" charset="0"/>
                          <a:cs typeface="Arial" panose="020B0604020202020204" pitchFamily="34" charset="0"/>
                        </a:rPr>
                        <a:t>Three-tier </a:t>
                      </a:r>
                      <a:r>
                        <a:rPr lang="en-HK" altLang="zh-TW" sz="2400" b="1" dirty="0">
                          <a:latin typeface="Arial Narrow" panose="020B0606020202030204" pitchFamily="34" charset="0"/>
                          <a:cs typeface="Arial" panose="020B0604020202020204" pitchFamily="34" charset="0"/>
                        </a:rPr>
                        <a:t>pattern of relief</a:t>
                      </a:r>
                      <a:endParaRPr lang="zh-HK" altLang="en-US" sz="2400" b="1" dirty="0">
                        <a:latin typeface="Arial Narrow" panose="020B0606020202030204" pitchFamily="34" charset="0"/>
                        <a:cs typeface="Arial" panose="020B0604020202020204" pitchFamily="34" charset="0"/>
                      </a:endParaRPr>
                    </a:p>
                  </a:txBody>
                  <a:tcPr/>
                </a:tc>
                <a:tc>
                  <a:txBody>
                    <a:bodyPr/>
                    <a:lstStyle/>
                    <a:p>
                      <a:pPr algn="ctr"/>
                      <a:r>
                        <a:rPr lang="en-US" altLang="zh-HK" sz="2400" dirty="0">
                          <a:latin typeface="Arial Narrow" panose="020B0606020202030204" pitchFamily="34" charset="0"/>
                          <a:cs typeface="Arial" panose="020B0604020202020204" pitchFamily="34" charset="0"/>
                        </a:rPr>
                        <a:t>Characteristics &amp; Examples</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1</a:t>
                      </a:r>
                      <a:r>
                        <a:rPr lang="en-US" altLang="zh-HK" sz="2400" b="1" baseline="30000" dirty="0">
                          <a:latin typeface="Arial Narrow" panose="020B0606020202030204" pitchFamily="34" charset="0"/>
                          <a:cs typeface="Arial" panose="020B0604020202020204" pitchFamily="34" charset="0"/>
                        </a:rPr>
                        <a:t>st</a:t>
                      </a:r>
                      <a:r>
                        <a:rPr lang="en-US" altLang="zh-HK" sz="2400" b="1" dirty="0">
                          <a:latin typeface="Arial Narrow" panose="020B0606020202030204" pitchFamily="34" charset="0"/>
                          <a:cs typeface="Arial" panose="020B0604020202020204" pitchFamily="34" charset="0"/>
                        </a:rPr>
                        <a:t> </a:t>
                      </a:r>
                      <a:r>
                        <a:rPr lang="en-US" altLang="zh-HK"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tLang="zh-TW" sz="2400" dirty="0">
                          <a:latin typeface="Arial Narrow" panose="020B0606020202030204" pitchFamily="34" charset="0"/>
                          <a:cs typeface="Arial" panose="020B0604020202020204" pitchFamily="34" charset="0"/>
                        </a:rPr>
                        <a:t>The 1</a:t>
                      </a:r>
                      <a:r>
                        <a:rPr lang="en-US" altLang="zh-TW" sz="2400" baseline="30000" dirty="0">
                          <a:latin typeface="Arial Narrow" panose="020B0606020202030204" pitchFamily="34" charset="0"/>
                          <a:cs typeface="Arial" panose="020B0604020202020204" pitchFamily="34" charset="0"/>
                        </a:rPr>
                        <a:t>st</a:t>
                      </a:r>
                      <a:r>
                        <a:rPr lang="en-US" altLang="zh-TW" sz="2400" dirty="0">
                          <a:latin typeface="Arial Narrow" panose="020B0606020202030204" pitchFamily="34" charset="0"/>
                          <a:cs typeface="Arial" panose="020B0604020202020204" pitchFamily="34" charset="0"/>
                        </a:rPr>
                        <a:t> tier includes high mountains such as the Tibetan Plateau with an </a:t>
                      </a:r>
                      <a:r>
                        <a:rPr lang="en-US" altLang="zh-TW" sz="2400" b="1" dirty="0">
                          <a:latin typeface="Arial Narrow" panose="020B0606020202030204" pitchFamily="34" charset="0"/>
                          <a:cs typeface="Arial" panose="020B0604020202020204" pitchFamily="34" charset="0"/>
                        </a:rPr>
                        <a:t>average altitude of over 4,000m</a:t>
                      </a:r>
                      <a:r>
                        <a:rPr lang="en-US" altLang="zh-TW" sz="2400" dirty="0">
                          <a:latin typeface="Arial Narrow" panose="020B0606020202030204" pitchFamily="34" charset="0"/>
                          <a:cs typeface="Arial" panose="020B0604020202020204" pitchFamily="34" charset="0"/>
                        </a:rPr>
                        <a:t> in southwestern </a:t>
                      </a:r>
                      <a:r>
                        <a:rPr lang="en-US" altLang="zh-TW" sz="2400" dirty="0" smtClean="0">
                          <a:latin typeface="Arial Narrow" panose="020B0606020202030204" pitchFamily="34" charset="0"/>
                          <a:cs typeface="Arial" panose="020B0604020202020204" pitchFamily="34" charset="0"/>
                        </a:rPr>
                        <a:t>part</a:t>
                      </a:r>
                      <a:r>
                        <a:rPr lang="en-US" altLang="zh-TW" sz="2400" baseline="0" dirty="0" smtClean="0">
                          <a:latin typeface="Arial Narrow" panose="020B0606020202030204" pitchFamily="34" charset="0"/>
                          <a:cs typeface="Arial" panose="020B0604020202020204" pitchFamily="34" charset="0"/>
                        </a:rPr>
                        <a:t> of our country</a:t>
                      </a:r>
                      <a:r>
                        <a:rPr lang="en-US" altLang="zh-TW" sz="2400" dirty="0" smtClean="0">
                          <a:latin typeface="Arial Narrow" panose="020B0606020202030204" pitchFamily="34" charset="0"/>
                          <a:cs typeface="Arial" panose="020B0604020202020204" pitchFamily="34" charset="0"/>
                        </a:rPr>
                        <a:t>.</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734183231"/>
                  </a:ext>
                </a:extLst>
              </a:tr>
            </a:tbl>
          </a:graphicData>
        </a:graphic>
      </p:graphicFrame>
      <p:sp>
        <p:nvSpPr>
          <p:cNvPr id="3" name="文字方塊 2"/>
          <p:cNvSpPr txBox="1"/>
          <p:nvPr/>
        </p:nvSpPr>
        <p:spPr>
          <a:xfrm>
            <a:off x="1176669" y="1102258"/>
            <a:ext cx="7581900" cy="1815882"/>
          </a:xfrm>
          <a:prstGeom prst="rect">
            <a:avLst/>
          </a:prstGeom>
          <a:noFill/>
        </p:spPr>
        <p:txBody>
          <a:bodyPr wrap="square" rtlCol="0">
            <a:spAutoFit/>
          </a:bodyPr>
          <a:lstStyle/>
          <a:p>
            <a:r>
              <a:rPr lang="en-US" altLang="zh-TW" sz="2800" dirty="0">
                <a:latin typeface="Arial" panose="020B0604020202020204" pitchFamily="34" charset="0"/>
                <a:cs typeface="Arial" panose="020B0604020202020204" pitchFamily="34" charset="0"/>
              </a:rPr>
              <a:t>As seen from Figure 1 above, </a:t>
            </a:r>
            <a:r>
              <a:rPr lang="en-US" altLang="zh-TW" sz="2800" dirty="0" smtClean="0">
                <a:latin typeface="Arial" panose="020B0604020202020204" pitchFamily="34" charset="0"/>
                <a:cs typeface="Arial" panose="020B0604020202020204" pitchFamily="34" charset="0"/>
              </a:rPr>
              <a:t>the </a:t>
            </a:r>
            <a:r>
              <a:rPr lang="en-US" altLang="zh-TW" sz="2800" dirty="0">
                <a:latin typeface="Arial" panose="020B0604020202020204" pitchFamily="34" charset="0"/>
                <a:cs typeface="Arial" panose="020B0604020202020204" pitchFamily="34" charset="0"/>
              </a:rPr>
              <a:t>three-tier pattern of relief </a:t>
            </a:r>
            <a:r>
              <a:rPr lang="en-US" altLang="zh-TW" sz="2800" dirty="0" smtClean="0">
                <a:latin typeface="Arial" panose="020B0604020202020204" pitchFamily="34" charset="0"/>
                <a:cs typeface="Arial" panose="020B0604020202020204" pitchFamily="34" charset="0"/>
              </a:rPr>
              <a:t>of our country is </a:t>
            </a:r>
            <a:r>
              <a:rPr lang="en-US" altLang="zh-TW" sz="2800" dirty="0">
                <a:latin typeface="Arial" panose="020B0604020202020204" pitchFamily="34" charset="0"/>
                <a:cs typeface="Arial" panose="020B0604020202020204" pitchFamily="34" charset="0"/>
              </a:rPr>
              <a:t>high in the west and low in the east. The characteristics and examples of the tiers are as follows:</a:t>
            </a:r>
            <a:endParaRPr lang="zh-HK" altLang="en-US" sz="3200" dirty="0"/>
          </a:p>
        </p:txBody>
      </p:sp>
    </p:spTree>
    <p:extLst>
      <p:ext uri="{BB962C8B-B14F-4D97-AF65-F5344CB8AC3E}">
        <p14:creationId xmlns:p14="http://schemas.microsoft.com/office/powerpoint/2010/main" val="189629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0F84C82-7C1C-4A26-88BF-1BA1B46AD597}"/>
              </a:ext>
            </a:extLst>
          </p:cNvPr>
          <p:cNvGraphicFramePr>
            <a:graphicFrameLocks noGrp="1"/>
          </p:cNvGraphicFramePr>
          <p:nvPr>
            <p:extLst>
              <p:ext uri="{D42A27DB-BD31-4B8C-83A1-F6EECF244321}">
                <p14:modId xmlns:p14="http://schemas.microsoft.com/office/powerpoint/2010/main" val="37312260"/>
              </p:ext>
            </p:extLst>
          </p:nvPr>
        </p:nvGraphicFramePr>
        <p:xfrm>
          <a:off x="1038688" y="1392759"/>
          <a:ext cx="7741328" cy="4937760"/>
        </p:xfrm>
        <a:graphic>
          <a:graphicData uri="http://schemas.openxmlformats.org/drawingml/2006/table">
            <a:tbl>
              <a:tblPr firstRow="1" bandRow="1">
                <a:tableStyleId>{5C22544A-7EE6-4342-B048-85BDC9FD1C3A}</a:tableStyleId>
              </a:tblPr>
              <a:tblGrid>
                <a:gridCol w="1932900">
                  <a:extLst>
                    <a:ext uri="{9D8B030D-6E8A-4147-A177-3AD203B41FA5}">
                      <a16:colId xmlns:a16="http://schemas.microsoft.com/office/drawing/2014/main" val="3469036102"/>
                    </a:ext>
                  </a:extLst>
                </a:gridCol>
                <a:gridCol w="5808428">
                  <a:extLst>
                    <a:ext uri="{9D8B030D-6E8A-4147-A177-3AD203B41FA5}">
                      <a16:colId xmlns:a16="http://schemas.microsoft.com/office/drawing/2014/main" val="238782169"/>
                    </a:ext>
                  </a:extLst>
                </a:gridCol>
              </a:tblGrid>
              <a:tr h="370840">
                <a:tc>
                  <a:txBody>
                    <a:bodyPr/>
                    <a:lstStyle/>
                    <a:p>
                      <a:pPr algn="ctr"/>
                      <a:r>
                        <a:rPr lang="en-HK" altLang="zh-TW" sz="2400" b="1" dirty="0" smtClean="0">
                          <a:latin typeface="Arial Narrow" panose="020B0606020202030204" pitchFamily="34" charset="0"/>
                          <a:cs typeface="Arial" panose="020B0604020202020204" pitchFamily="34" charset="0"/>
                        </a:rPr>
                        <a:t>Three-tier </a:t>
                      </a:r>
                      <a:r>
                        <a:rPr lang="en-HK" altLang="zh-TW" sz="2400" b="1" dirty="0">
                          <a:latin typeface="Arial Narrow" panose="020B0606020202030204" pitchFamily="34" charset="0"/>
                          <a:cs typeface="Arial" panose="020B0604020202020204" pitchFamily="34" charset="0"/>
                        </a:rPr>
                        <a:t>pattern of relief</a:t>
                      </a:r>
                    </a:p>
                  </a:txBody>
                  <a:tcPr/>
                </a:tc>
                <a:tc>
                  <a:txBody>
                    <a:bodyPr/>
                    <a:lstStyle/>
                    <a:p>
                      <a:pPr algn="ctr"/>
                      <a:r>
                        <a:rPr lang="en-HK" altLang="zh-TW" sz="2400" dirty="0">
                          <a:latin typeface="Arial Narrow" panose="020B0606020202030204" pitchFamily="34" charset="0"/>
                          <a:cs typeface="Arial" panose="020B0604020202020204" pitchFamily="34" charset="0"/>
                        </a:rPr>
                        <a:t>Characteristics &amp; Examples</a:t>
                      </a: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2</a:t>
                      </a:r>
                      <a:r>
                        <a:rPr lang="en-US" altLang="zh-HK" sz="2400" b="1" baseline="30000" dirty="0">
                          <a:latin typeface="Arial Narrow" panose="020B0606020202030204" pitchFamily="34" charset="0"/>
                          <a:cs typeface="Arial" panose="020B0604020202020204" pitchFamily="34" charset="0"/>
                        </a:rPr>
                        <a:t>nd</a:t>
                      </a:r>
                      <a:r>
                        <a:rPr lang="zh-TW" altLang="en-US" sz="2400" b="1" dirty="0">
                          <a:latin typeface="Arial Narrow" panose="020B0606020202030204" pitchFamily="34" charset="0"/>
                          <a:cs typeface="Arial" panose="020B0604020202020204" pitchFamily="34" charset="0"/>
                        </a:rPr>
                        <a:t> </a:t>
                      </a:r>
                      <a:r>
                        <a:rPr lang="en-US" altLang="zh-TW"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height of the 2</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nd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is </a:t>
                      </a:r>
                      <a:r>
                        <a:rPr kumimoji="0" lang="en-US" altLang="zh-TW"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about 1,000-2,000m above sea level</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and some areas can be below 500m.</a:t>
                      </a:r>
                    </a:p>
                    <a:p>
                      <a:pPr marL="285750" indent="-285750">
                        <a:buFont typeface="Arial" panose="020B0604020202020204" pitchFamily="34" charset="0"/>
                        <a:buChar char="•"/>
                      </a:pP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This region spanning </a:t>
                      </a:r>
                      <a:r>
                        <a:rPr kumimoji="0" lang="en-HK"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the central</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northern and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northwestern</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HK"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parts of our country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has a series of </a:t>
                      </a:r>
                      <a:r>
                        <a:rPr kumimoji="0" lang="en-HK"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highland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above 1,500m above sea level, such as </a:t>
                      </a:r>
                      <a:r>
                        <a:rPr kumimoji="0" lang="en-HK"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Altai </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Shan, Tianshan, Inner Mongolia Plateau, Loess Plateau,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Yungui</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Plateau,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Zunggar</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Tarim</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t>
                      </a:r>
                      <a:r>
                        <a:rPr kumimoji="0" lang="en-HK"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Qaidam</a:t>
                      </a:r>
                      <a:r>
                        <a:rPr kumimoji="0" lang="en-HK"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Basin and Sichuan Basin.</a:t>
                      </a:r>
                      <a:endParaRPr lang="zh-HK" altLang="en-US" sz="2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308022767"/>
                  </a:ext>
                </a:extLst>
              </a:tr>
            </a:tbl>
          </a:graphicData>
        </a:graphic>
      </p:graphicFrame>
    </p:spTree>
    <p:extLst>
      <p:ext uri="{BB962C8B-B14F-4D97-AF65-F5344CB8AC3E}">
        <p14:creationId xmlns:p14="http://schemas.microsoft.com/office/powerpoint/2010/main" val="276148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7692C977-5DD5-478A-9E1E-2DE1E448E323}"/>
              </a:ext>
            </a:extLst>
          </p:cNvPr>
          <p:cNvGraphicFramePr>
            <a:graphicFrameLocks noGrp="1"/>
          </p:cNvGraphicFramePr>
          <p:nvPr>
            <p:extLst>
              <p:ext uri="{D42A27DB-BD31-4B8C-83A1-F6EECF244321}">
                <p14:modId xmlns:p14="http://schemas.microsoft.com/office/powerpoint/2010/main" val="2498404772"/>
              </p:ext>
            </p:extLst>
          </p:nvPr>
        </p:nvGraphicFramePr>
        <p:xfrm>
          <a:off x="1588106" y="655320"/>
          <a:ext cx="6995747" cy="5303520"/>
        </p:xfrm>
        <a:graphic>
          <a:graphicData uri="http://schemas.openxmlformats.org/drawingml/2006/table">
            <a:tbl>
              <a:tblPr firstRow="1" bandRow="1">
                <a:tableStyleId>{5C22544A-7EE6-4342-B048-85BDC9FD1C3A}</a:tableStyleId>
              </a:tblPr>
              <a:tblGrid>
                <a:gridCol w="1746739">
                  <a:extLst>
                    <a:ext uri="{9D8B030D-6E8A-4147-A177-3AD203B41FA5}">
                      <a16:colId xmlns:a16="http://schemas.microsoft.com/office/drawing/2014/main" val="3469036102"/>
                    </a:ext>
                  </a:extLst>
                </a:gridCol>
                <a:gridCol w="5249008">
                  <a:extLst>
                    <a:ext uri="{9D8B030D-6E8A-4147-A177-3AD203B41FA5}">
                      <a16:colId xmlns:a16="http://schemas.microsoft.com/office/drawing/2014/main" val="238782169"/>
                    </a:ext>
                  </a:extLst>
                </a:gridCol>
              </a:tblGrid>
              <a:tr h="370840">
                <a:tc>
                  <a:txBody>
                    <a:bodyPr/>
                    <a:lstStyle/>
                    <a:p>
                      <a:pPr algn="ctr"/>
                      <a:r>
                        <a:rPr lang="en-HK" altLang="zh-HK" sz="2400" b="1" dirty="0" smtClean="0">
                          <a:latin typeface="Arial Narrow" panose="020B0606020202030204" pitchFamily="34" charset="0"/>
                          <a:cs typeface="Arial" panose="020B0604020202020204" pitchFamily="34" charset="0"/>
                        </a:rPr>
                        <a:t>Three-tier </a:t>
                      </a:r>
                      <a:r>
                        <a:rPr lang="en-HK" altLang="zh-HK" sz="2400" b="1" dirty="0">
                          <a:latin typeface="Arial Narrow" panose="020B0606020202030204" pitchFamily="34" charset="0"/>
                          <a:cs typeface="Arial" panose="020B0604020202020204" pitchFamily="34" charset="0"/>
                        </a:rPr>
                        <a:t>pattern of relief</a:t>
                      </a:r>
                    </a:p>
                    <a:p>
                      <a:pPr algn="ctr"/>
                      <a:endParaRPr lang="zh-HK" altLang="en-US" sz="2400" b="1" dirty="0">
                        <a:latin typeface="Arial Narrow" panose="020B0606020202030204" pitchFamily="34" charset="0"/>
                        <a:cs typeface="Arial" panose="020B0604020202020204" pitchFamily="34" charset="0"/>
                      </a:endParaRPr>
                    </a:p>
                  </a:txBody>
                  <a:tcPr/>
                </a:tc>
                <a:tc>
                  <a:txBody>
                    <a:bodyPr/>
                    <a:lstStyle/>
                    <a:p>
                      <a:pPr algn="ctr"/>
                      <a:r>
                        <a:rPr lang="en-HK" altLang="zh-TW" sz="2400" dirty="0">
                          <a:latin typeface="Arial Narrow" panose="020B0606020202030204" pitchFamily="34" charset="0"/>
                          <a:cs typeface="Arial" panose="020B0604020202020204" pitchFamily="34" charset="0"/>
                        </a:rPr>
                        <a:t>Characteristics &amp; Examples</a:t>
                      </a:r>
                    </a:p>
                  </a:txBody>
                  <a:tcPr/>
                </a:tc>
                <a:extLst>
                  <a:ext uri="{0D108BD9-81ED-4DB2-BD59-A6C34878D82A}">
                    <a16:rowId xmlns:a16="http://schemas.microsoft.com/office/drawing/2014/main" val="1667208684"/>
                  </a:ext>
                </a:extLst>
              </a:tr>
              <a:tr h="370840">
                <a:tc>
                  <a:txBody>
                    <a:bodyPr/>
                    <a:lstStyle/>
                    <a:p>
                      <a:pPr algn="ctr"/>
                      <a:r>
                        <a:rPr lang="en-US" altLang="zh-HK" sz="2400" b="1" dirty="0">
                          <a:latin typeface="Arial Narrow" panose="020B0606020202030204" pitchFamily="34" charset="0"/>
                          <a:cs typeface="Arial" panose="020B0604020202020204" pitchFamily="34" charset="0"/>
                        </a:rPr>
                        <a:t>3</a:t>
                      </a:r>
                      <a:r>
                        <a:rPr lang="en-US" altLang="zh-HK" sz="2400" b="1" baseline="30000" dirty="0">
                          <a:latin typeface="Arial Narrow" panose="020B0606020202030204" pitchFamily="34" charset="0"/>
                          <a:cs typeface="Arial" panose="020B0604020202020204" pitchFamily="34" charset="0"/>
                        </a:rPr>
                        <a:t>rd</a:t>
                      </a:r>
                      <a:r>
                        <a:rPr lang="zh-TW" altLang="en-US" sz="2400" b="1" dirty="0">
                          <a:latin typeface="Arial Narrow" panose="020B0606020202030204" pitchFamily="34" charset="0"/>
                          <a:cs typeface="Arial" panose="020B0604020202020204" pitchFamily="34" charset="0"/>
                        </a:rPr>
                        <a:t> </a:t>
                      </a:r>
                      <a:r>
                        <a:rPr lang="en-US" altLang="zh-TW" sz="2400" b="1" dirty="0">
                          <a:solidFill>
                            <a:schemeClr val="tx1"/>
                          </a:solidFill>
                          <a:latin typeface="Arial Narrow" panose="020B0606020202030204" pitchFamily="34" charset="0"/>
                          <a:cs typeface="Arial" panose="020B0604020202020204" pitchFamily="34" charset="0"/>
                        </a:rPr>
                        <a:t>tier/step</a:t>
                      </a:r>
                      <a:endParaRPr lang="zh-HK" altLang="en-US" sz="2400" b="1" dirty="0">
                        <a:solidFill>
                          <a:schemeClr val="tx1"/>
                        </a:solidFill>
                        <a:latin typeface="Arial Narrow" panose="020B060602020203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Crossing </a:t>
                      </a:r>
                      <a:r>
                        <a:rPr kumimoji="0" lang="en-US"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Daxinganling</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n-US" altLang="zh-TW"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(Greater Khingan Range)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a:t>
                      </a:r>
                      <a:r>
                        <a:rPr kumimoji="0" lang="en-US" altLang="zh-TW"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Xuefeng</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Shan, all the way to the </a:t>
                      </a:r>
                      <a:r>
                        <a:rPr kumimoji="0" lang="en-US"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eastern coast,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it is the 3</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rd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of </a:t>
                      </a:r>
                      <a:r>
                        <a:rPr kumimoji="0" lang="en-US" altLang="zh-TW" sz="2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our country’s </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topography. There are </a:t>
                      </a:r>
                      <a:r>
                        <a:rPr kumimoji="0" lang="en-US" altLang="zh-TW"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plains and hills below 500m in altitude</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r>
                        <a:rPr kumimoji="0" lang="zh-TW"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endPar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85750" indent="-285750">
                        <a:buFont typeface="Arial" panose="020B0604020202020204" pitchFamily="34" charset="0"/>
                        <a:buChar char="•"/>
                      </a:pP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Examples of the 3</a:t>
                      </a:r>
                      <a:r>
                        <a:rPr kumimoji="0" lang="en-US" altLang="zh-TW" sz="2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rPr>
                        <a:t>rd</a:t>
                      </a:r>
                      <a:r>
                        <a:rPr kumimoji="0" lang="en-US" altLang="zh-TW"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tier include the Northeast China Plain, North China Plain, the middle and lower courses of Chang Jiang Plain, and the southeast hills (southeast hilly areas), etc.</a:t>
                      </a:r>
                      <a:endParaRPr lang="zh-HK" altLang="en-US" sz="240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119700797"/>
                  </a:ext>
                </a:extLst>
              </a:tr>
            </a:tbl>
          </a:graphicData>
        </a:graphic>
      </p:graphicFrame>
    </p:spTree>
    <p:extLst>
      <p:ext uri="{BB962C8B-B14F-4D97-AF65-F5344CB8AC3E}">
        <p14:creationId xmlns:p14="http://schemas.microsoft.com/office/powerpoint/2010/main" val="252439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D5A27-752D-47EA-9D51-28DBC19DCF72}"/>
              </a:ext>
            </a:extLst>
          </p:cNvPr>
          <p:cNvSpPr>
            <a:spLocks noGrp="1"/>
          </p:cNvSpPr>
          <p:nvPr>
            <p:ph idx="1"/>
          </p:nvPr>
        </p:nvSpPr>
        <p:spPr>
          <a:xfrm>
            <a:off x="843378" y="124875"/>
            <a:ext cx="8300622" cy="2627790"/>
          </a:xfrm>
        </p:spPr>
        <p:txBody>
          <a:bodyPr>
            <a:normAutofit/>
          </a:bodyPr>
          <a:lstStyle/>
          <a:p>
            <a:r>
              <a:rPr lang="en-US" altLang="zh-TW" sz="2600" dirty="0">
                <a:solidFill>
                  <a:schemeClr val="tx1"/>
                </a:solidFill>
                <a:latin typeface="Arial" panose="020B0604020202020204" pitchFamily="34" charset="0"/>
                <a:cs typeface="Arial" panose="020B0604020202020204" pitchFamily="34" charset="0"/>
              </a:rPr>
              <a:t>Taking Chang Jiang in Figure 1 as an example to draw a profile, we can see that the flow direction of </a:t>
            </a:r>
            <a:r>
              <a:rPr lang="en-US" altLang="zh-TW" sz="2600" dirty="0" smtClean="0">
                <a:solidFill>
                  <a:schemeClr val="tx1"/>
                </a:solidFill>
                <a:latin typeface="Arial" panose="020B0604020202020204" pitchFamily="34" charset="0"/>
                <a:cs typeface="Arial" panose="020B0604020202020204" pitchFamily="34" charset="0"/>
              </a:rPr>
              <a:t>the </a:t>
            </a:r>
            <a:r>
              <a:rPr lang="en-US" altLang="zh-TW" sz="2600" dirty="0">
                <a:solidFill>
                  <a:schemeClr val="tx1"/>
                </a:solidFill>
                <a:latin typeface="Arial" panose="020B0604020202020204" pitchFamily="34" charset="0"/>
                <a:cs typeface="Arial" panose="020B0604020202020204" pitchFamily="34" charset="0"/>
              </a:rPr>
              <a:t>major rivers (such as Chang Jiang and Huang He) also roughly reflects the topography of </a:t>
            </a:r>
            <a:r>
              <a:rPr lang="en-US" altLang="zh-TW" sz="2600" dirty="0" smtClean="0">
                <a:solidFill>
                  <a:schemeClr val="tx1"/>
                </a:solidFill>
                <a:latin typeface="Arial" panose="020B0604020202020204" pitchFamily="34" charset="0"/>
                <a:cs typeface="Arial" panose="020B0604020202020204" pitchFamily="34" charset="0"/>
              </a:rPr>
              <a:t>our country's </a:t>
            </a:r>
            <a:r>
              <a:rPr lang="en-US" altLang="zh-TW" sz="2600" dirty="0">
                <a:solidFill>
                  <a:schemeClr val="tx1"/>
                </a:solidFill>
                <a:latin typeface="Arial" panose="020B0604020202020204" pitchFamily="34" charset="0"/>
                <a:cs typeface="Arial" panose="020B0604020202020204" pitchFamily="34" charset="0"/>
              </a:rPr>
              <a:t>high west and low east (see Figure 2 below)</a:t>
            </a:r>
            <a:endParaRPr lang="en-HK" sz="2600" dirty="0">
              <a:solidFill>
                <a:schemeClr val="tx1"/>
              </a:solidFill>
              <a:latin typeface="Arial" panose="020B0604020202020204" pitchFamily="34" charset="0"/>
              <a:cs typeface="Arial" panose="020B0604020202020204" pitchFamily="34" charset="0"/>
            </a:endParaRPr>
          </a:p>
        </p:txBody>
      </p:sp>
      <p:sp>
        <p:nvSpPr>
          <p:cNvPr id="5" name="圓角矩形圖說文字 5">
            <a:extLst>
              <a:ext uri="{FF2B5EF4-FFF2-40B4-BE49-F238E27FC236}">
                <a16:creationId xmlns:a16="http://schemas.microsoft.com/office/drawing/2014/main" id="{48717EF3-CBD1-4C9F-B9BD-4F98EA3E2F4D}"/>
              </a:ext>
            </a:extLst>
          </p:cNvPr>
          <p:cNvSpPr/>
          <p:nvPr/>
        </p:nvSpPr>
        <p:spPr>
          <a:xfrm>
            <a:off x="1040166" y="2317859"/>
            <a:ext cx="7121686" cy="627576"/>
          </a:xfrm>
          <a:prstGeom prst="wedgeRoundRectCallout">
            <a:avLst>
              <a:gd name="adj1" fmla="val -15514"/>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latin typeface="Arial" panose="020B0604020202020204" pitchFamily="34" charset="0"/>
                <a:cs typeface="Arial" panose="020B0604020202020204" pitchFamily="34" charset="0"/>
              </a:rPr>
              <a:t>Figure 2  A profile of Chang Jiang</a:t>
            </a:r>
            <a:endParaRPr lang="zh-HK" altLang="en-US"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ABF9E2-C26E-42AE-B4B0-1EC1DFE8961E}"/>
              </a:ext>
            </a:extLst>
          </p:cNvPr>
          <p:cNvSpPr txBox="1"/>
          <p:nvPr/>
        </p:nvSpPr>
        <p:spPr>
          <a:xfrm>
            <a:off x="843378" y="5845945"/>
            <a:ext cx="814952" cy="369332"/>
          </a:xfrm>
          <a:prstGeom prst="rect">
            <a:avLst/>
          </a:prstGeom>
          <a:noFill/>
        </p:spPr>
        <p:txBody>
          <a:bodyPr wrap="square" rtlCol="0">
            <a:spAutoFit/>
          </a:bodyPr>
          <a:lstStyle/>
          <a:p>
            <a:r>
              <a:rPr lang="en-US" b="1" dirty="0"/>
              <a:t>West</a:t>
            </a:r>
            <a:endParaRPr lang="en-HK" b="1" dirty="0"/>
          </a:p>
        </p:txBody>
      </p:sp>
      <p:grpSp>
        <p:nvGrpSpPr>
          <p:cNvPr id="22" name="Group 21">
            <a:extLst>
              <a:ext uri="{FF2B5EF4-FFF2-40B4-BE49-F238E27FC236}">
                <a16:creationId xmlns:a16="http://schemas.microsoft.com/office/drawing/2014/main" id="{CDDD773C-BCF0-42D7-9024-5BB10BE6DE6D}"/>
              </a:ext>
            </a:extLst>
          </p:cNvPr>
          <p:cNvGrpSpPr/>
          <p:nvPr/>
        </p:nvGrpSpPr>
        <p:grpSpPr>
          <a:xfrm>
            <a:off x="0" y="2956853"/>
            <a:ext cx="9144000" cy="3736179"/>
            <a:chOff x="0" y="2956853"/>
            <a:chExt cx="9144000" cy="3736179"/>
          </a:xfrm>
        </p:grpSpPr>
        <p:pic>
          <p:nvPicPr>
            <p:cNvPr id="4" name="Picture 3" descr="A close up of a device&#10;&#10;Description automatically generated">
              <a:extLst>
                <a:ext uri="{FF2B5EF4-FFF2-40B4-BE49-F238E27FC236}">
                  <a16:creationId xmlns:a16="http://schemas.microsoft.com/office/drawing/2014/main" id="{CE60E4E6-4C1D-405D-94A8-0B9653D611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7141" b="15111"/>
            <a:stretch/>
          </p:blipFill>
          <p:spPr>
            <a:xfrm>
              <a:off x="0" y="2960017"/>
              <a:ext cx="9144000" cy="3733015"/>
            </a:xfrm>
            <a:prstGeom prst="rect">
              <a:avLst/>
            </a:prstGeom>
          </p:spPr>
        </p:pic>
        <p:sp>
          <p:nvSpPr>
            <p:cNvPr id="7" name="TextBox 6">
              <a:extLst>
                <a:ext uri="{FF2B5EF4-FFF2-40B4-BE49-F238E27FC236}">
                  <a16:creationId xmlns:a16="http://schemas.microsoft.com/office/drawing/2014/main" id="{2D1D3153-DBA4-491A-B4D7-EDA663AE4463}"/>
                </a:ext>
              </a:extLst>
            </p:cNvPr>
            <p:cNvSpPr txBox="1"/>
            <p:nvPr/>
          </p:nvSpPr>
          <p:spPr>
            <a:xfrm>
              <a:off x="7645468" y="5845945"/>
              <a:ext cx="814951" cy="369332"/>
            </a:xfrm>
            <a:prstGeom prst="rect">
              <a:avLst/>
            </a:prstGeom>
            <a:noFill/>
          </p:spPr>
          <p:txBody>
            <a:bodyPr wrap="square" rtlCol="0">
              <a:spAutoFit/>
            </a:bodyPr>
            <a:lstStyle/>
            <a:p>
              <a:r>
                <a:rPr lang="en-US" b="1" dirty="0"/>
                <a:t>East</a:t>
              </a:r>
              <a:endParaRPr lang="en-HK" b="1" dirty="0"/>
            </a:p>
          </p:txBody>
        </p:sp>
        <p:sp>
          <p:nvSpPr>
            <p:cNvPr id="2" name="TextBox 1">
              <a:extLst>
                <a:ext uri="{FF2B5EF4-FFF2-40B4-BE49-F238E27FC236}">
                  <a16:creationId xmlns:a16="http://schemas.microsoft.com/office/drawing/2014/main" id="{EF8C4330-627D-4FEE-A5C7-90D762A99060}"/>
                </a:ext>
              </a:extLst>
            </p:cNvPr>
            <p:cNvSpPr txBox="1"/>
            <p:nvPr/>
          </p:nvSpPr>
          <p:spPr>
            <a:xfrm>
              <a:off x="363984" y="3018408"/>
              <a:ext cx="98542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Altitude (m)</a:t>
              </a:r>
              <a:endParaRPr lang="en-HK" sz="1400" dirty="0">
                <a:latin typeface="Arial Narrow" panose="020B0606020202030204" pitchFamily="34" charset="0"/>
              </a:endParaRPr>
            </a:p>
          </p:txBody>
        </p:sp>
        <p:sp>
          <p:nvSpPr>
            <p:cNvPr id="8" name="TextBox 7">
              <a:extLst>
                <a:ext uri="{FF2B5EF4-FFF2-40B4-BE49-F238E27FC236}">
                  <a16:creationId xmlns:a16="http://schemas.microsoft.com/office/drawing/2014/main" id="{B9D008E8-8C76-435F-951F-5BAE98B21D0F}"/>
                </a:ext>
              </a:extLst>
            </p:cNvPr>
            <p:cNvSpPr txBox="1"/>
            <p:nvPr/>
          </p:nvSpPr>
          <p:spPr>
            <a:xfrm>
              <a:off x="8460419" y="6300266"/>
              <a:ext cx="52378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(km)</a:t>
              </a:r>
              <a:endParaRPr lang="en-HK" sz="1400" dirty="0">
                <a:latin typeface="Arial Narrow" panose="020B0606020202030204" pitchFamily="34" charset="0"/>
              </a:endParaRPr>
            </a:p>
          </p:txBody>
        </p:sp>
        <p:sp>
          <p:nvSpPr>
            <p:cNvPr id="9" name="TextBox 8">
              <a:extLst>
                <a:ext uri="{FF2B5EF4-FFF2-40B4-BE49-F238E27FC236}">
                  <a16:creationId xmlns:a16="http://schemas.microsoft.com/office/drawing/2014/main" id="{FF144CB6-C394-4424-AB2A-B4A6F5D13A35}"/>
                </a:ext>
              </a:extLst>
            </p:cNvPr>
            <p:cNvSpPr txBox="1"/>
            <p:nvPr/>
          </p:nvSpPr>
          <p:spPr>
            <a:xfrm>
              <a:off x="3117541" y="3172296"/>
              <a:ext cx="1108230"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Upper course</a:t>
              </a:r>
              <a:endParaRPr lang="en-HK" sz="1400" dirty="0">
                <a:latin typeface="Arial Narrow" panose="020B0606020202030204" pitchFamily="34" charset="0"/>
              </a:endParaRPr>
            </a:p>
          </p:txBody>
        </p:sp>
        <p:sp>
          <p:nvSpPr>
            <p:cNvPr id="10" name="TextBox 9">
              <a:extLst>
                <a:ext uri="{FF2B5EF4-FFF2-40B4-BE49-F238E27FC236}">
                  <a16:creationId xmlns:a16="http://schemas.microsoft.com/office/drawing/2014/main" id="{354D047B-B8DC-4D9F-8A95-5DC704738836}"/>
                </a:ext>
              </a:extLst>
            </p:cNvPr>
            <p:cNvSpPr txBox="1"/>
            <p:nvPr/>
          </p:nvSpPr>
          <p:spPr>
            <a:xfrm>
              <a:off x="6528361"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Middle course</a:t>
              </a:r>
              <a:endParaRPr lang="en-HK" sz="1400" dirty="0">
                <a:latin typeface="Arial Narrow" panose="020B0606020202030204" pitchFamily="34" charset="0"/>
              </a:endParaRPr>
            </a:p>
          </p:txBody>
        </p:sp>
        <p:sp>
          <p:nvSpPr>
            <p:cNvPr id="11" name="TextBox 10">
              <a:extLst>
                <a:ext uri="{FF2B5EF4-FFF2-40B4-BE49-F238E27FC236}">
                  <a16:creationId xmlns:a16="http://schemas.microsoft.com/office/drawing/2014/main" id="{82862740-78A4-4B02-8243-351516A19EF3}"/>
                </a:ext>
              </a:extLst>
            </p:cNvPr>
            <p:cNvSpPr txBox="1"/>
            <p:nvPr/>
          </p:nvSpPr>
          <p:spPr>
            <a:xfrm>
              <a:off x="7540147"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Lower course</a:t>
              </a:r>
              <a:endParaRPr lang="en-HK" sz="1400" dirty="0">
                <a:latin typeface="Arial Narrow" panose="020B0606020202030204" pitchFamily="34" charset="0"/>
              </a:endParaRPr>
            </a:p>
          </p:txBody>
        </p:sp>
        <p:sp>
          <p:nvSpPr>
            <p:cNvPr id="12" name="TextBox 11">
              <a:extLst>
                <a:ext uri="{FF2B5EF4-FFF2-40B4-BE49-F238E27FC236}">
                  <a16:creationId xmlns:a16="http://schemas.microsoft.com/office/drawing/2014/main" id="{3B8191D3-79A7-4B0E-B8E2-AD7D2EE3A6EF}"/>
                </a:ext>
              </a:extLst>
            </p:cNvPr>
            <p:cNvSpPr txBox="1"/>
            <p:nvPr/>
          </p:nvSpPr>
          <p:spPr>
            <a:xfrm>
              <a:off x="6622742" y="5544103"/>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Wuhan</a:t>
              </a:r>
              <a:endParaRPr lang="en-HK" sz="1400" dirty="0">
                <a:latin typeface="Arial Narrow" panose="020B0606020202030204" pitchFamily="34" charset="0"/>
              </a:endParaRPr>
            </a:p>
          </p:txBody>
        </p:sp>
        <p:sp>
          <p:nvSpPr>
            <p:cNvPr id="13" name="TextBox 12">
              <a:extLst>
                <a:ext uri="{FF2B5EF4-FFF2-40B4-BE49-F238E27FC236}">
                  <a16:creationId xmlns:a16="http://schemas.microsoft.com/office/drawing/2014/main" id="{23DCA304-CC70-4E7C-BC83-73677CEB18B1}"/>
                </a:ext>
              </a:extLst>
            </p:cNvPr>
            <p:cNvSpPr txBox="1"/>
            <p:nvPr/>
          </p:nvSpPr>
          <p:spPr>
            <a:xfrm>
              <a:off x="5939162" y="5547267"/>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Yichang</a:t>
              </a:r>
              <a:endParaRPr lang="en-HK" sz="1400" dirty="0">
                <a:latin typeface="Arial Narrow" panose="020B0606020202030204" pitchFamily="34" charset="0"/>
              </a:endParaRPr>
            </a:p>
          </p:txBody>
        </p:sp>
        <p:sp>
          <p:nvSpPr>
            <p:cNvPr id="14" name="TextBox 13">
              <a:extLst>
                <a:ext uri="{FF2B5EF4-FFF2-40B4-BE49-F238E27FC236}">
                  <a16:creationId xmlns:a16="http://schemas.microsoft.com/office/drawing/2014/main" id="{80733AD1-D647-4388-8337-CD64980B7561}"/>
                </a:ext>
              </a:extLst>
            </p:cNvPr>
            <p:cNvSpPr txBox="1"/>
            <p:nvPr/>
          </p:nvSpPr>
          <p:spPr>
            <a:xfrm>
              <a:off x="4820575" y="5547267"/>
              <a:ext cx="907294"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Chongqing</a:t>
              </a:r>
            </a:p>
          </p:txBody>
        </p:sp>
        <p:sp>
          <p:nvSpPr>
            <p:cNvPr id="15" name="TextBox 14">
              <a:extLst>
                <a:ext uri="{FF2B5EF4-FFF2-40B4-BE49-F238E27FC236}">
                  <a16:creationId xmlns:a16="http://schemas.microsoft.com/office/drawing/2014/main" id="{F9CD1C5C-096F-4A6F-8785-47A43F457305}"/>
                </a:ext>
              </a:extLst>
            </p:cNvPr>
            <p:cNvSpPr txBox="1"/>
            <p:nvPr/>
          </p:nvSpPr>
          <p:spPr>
            <a:xfrm>
              <a:off x="1040166" y="3558429"/>
              <a:ext cx="1587623" cy="307777"/>
            </a:xfrm>
            <a:prstGeom prst="rect">
              <a:avLst/>
            </a:prstGeom>
            <a:solidFill>
              <a:schemeClr val="bg1"/>
            </a:solidFill>
          </p:spPr>
          <p:txBody>
            <a:bodyPr wrap="square" rtlCol="0">
              <a:spAutoFit/>
            </a:bodyPr>
            <a:lstStyle/>
            <a:p>
              <a:r>
                <a:rPr lang="en-HK" sz="1400" dirty="0" err="1">
                  <a:latin typeface="Arial Narrow" panose="020B0606020202030204" pitchFamily="34" charset="0"/>
                </a:rPr>
                <a:t>Tanggula</a:t>
              </a:r>
              <a:r>
                <a:rPr lang="en-HK" sz="1400" dirty="0">
                  <a:latin typeface="Arial Narrow" panose="020B0606020202030204" pitchFamily="34" charset="0"/>
                </a:rPr>
                <a:t> Mountains</a:t>
              </a:r>
            </a:p>
          </p:txBody>
        </p:sp>
        <p:sp>
          <p:nvSpPr>
            <p:cNvPr id="16" name="TextBox 15">
              <a:extLst>
                <a:ext uri="{FF2B5EF4-FFF2-40B4-BE49-F238E27FC236}">
                  <a16:creationId xmlns:a16="http://schemas.microsoft.com/office/drawing/2014/main" id="{B6B8732E-FFC2-4B3C-B1D6-9F1F52E778A8}"/>
                </a:ext>
              </a:extLst>
            </p:cNvPr>
            <p:cNvSpPr txBox="1"/>
            <p:nvPr/>
          </p:nvSpPr>
          <p:spPr>
            <a:xfrm>
              <a:off x="3232952" y="5136078"/>
              <a:ext cx="1587623"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Tiger Leaping Gorge</a:t>
              </a:r>
            </a:p>
          </p:txBody>
        </p:sp>
      </p:grpSp>
      <p:sp>
        <p:nvSpPr>
          <p:cNvPr id="19" name="TextBox 18">
            <a:extLst>
              <a:ext uri="{FF2B5EF4-FFF2-40B4-BE49-F238E27FC236}">
                <a16:creationId xmlns:a16="http://schemas.microsoft.com/office/drawing/2014/main" id="{2D9F23D5-8404-4000-BCDA-441912BC1C40}"/>
              </a:ext>
            </a:extLst>
          </p:cNvPr>
          <p:cNvSpPr txBox="1"/>
          <p:nvPr/>
        </p:nvSpPr>
        <p:spPr>
          <a:xfrm>
            <a:off x="843378" y="5900156"/>
            <a:ext cx="814951" cy="369332"/>
          </a:xfrm>
          <a:prstGeom prst="rect">
            <a:avLst/>
          </a:prstGeom>
          <a:noFill/>
        </p:spPr>
        <p:txBody>
          <a:bodyPr wrap="square" rtlCol="0">
            <a:spAutoFit/>
          </a:bodyPr>
          <a:lstStyle/>
          <a:p>
            <a:r>
              <a:rPr lang="en-US" b="1" dirty="0"/>
              <a:t>West</a:t>
            </a:r>
            <a:endParaRPr lang="en-HK" b="1" dirty="0"/>
          </a:p>
        </p:txBody>
      </p:sp>
    </p:spTree>
    <p:extLst>
      <p:ext uri="{BB962C8B-B14F-4D97-AF65-F5344CB8AC3E}">
        <p14:creationId xmlns:p14="http://schemas.microsoft.com/office/powerpoint/2010/main" val="309508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1878-7842-443A-8B9D-7B65B630FF29}"/>
              </a:ext>
            </a:extLst>
          </p:cNvPr>
          <p:cNvSpPr>
            <a:spLocks noGrp="1"/>
          </p:cNvSpPr>
          <p:nvPr>
            <p:ph type="title"/>
          </p:nvPr>
        </p:nvSpPr>
        <p:spPr>
          <a:xfrm>
            <a:off x="714895" y="0"/>
            <a:ext cx="8361883" cy="1142547"/>
          </a:xfrm>
        </p:spPr>
        <p:txBody>
          <a:bodyPr>
            <a:normAutofit fontScale="90000"/>
          </a:bodyPr>
          <a:lstStyle/>
          <a:p>
            <a:r>
              <a:rPr lang="en-US" altLang="zh-TW" sz="3300" b="1" u="sng" dirty="0"/>
              <a:t>Characteristics of </a:t>
            </a:r>
            <a:r>
              <a:rPr lang="en-US" altLang="zh-TW" sz="3300" b="1" u="sng" dirty="0" smtClean="0"/>
              <a:t>our country’s </a:t>
            </a:r>
            <a:r>
              <a:rPr lang="en-US" altLang="zh-TW" sz="3300" b="1" u="sng" dirty="0"/>
              <a:t>topography-more mountains and less flat lands</a:t>
            </a:r>
            <a:endParaRPr lang="en-HK" b="1" u="sng" dirty="0"/>
          </a:p>
        </p:txBody>
      </p:sp>
      <p:sp>
        <p:nvSpPr>
          <p:cNvPr id="3" name="Content Placeholder 2">
            <a:extLst>
              <a:ext uri="{FF2B5EF4-FFF2-40B4-BE49-F238E27FC236}">
                <a16:creationId xmlns:a16="http://schemas.microsoft.com/office/drawing/2014/main" id="{BA62B83A-9E5A-45EA-834C-7BA7EEBBE2DD}"/>
              </a:ext>
            </a:extLst>
          </p:cNvPr>
          <p:cNvSpPr>
            <a:spLocks noGrp="1"/>
          </p:cNvSpPr>
          <p:nvPr>
            <p:ph idx="1"/>
          </p:nvPr>
        </p:nvSpPr>
        <p:spPr>
          <a:xfrm>
            <a:off x="1308968" y="1482571"/>
            <a:ext cx="7394107" cy="4838330"/>
          </a:xfrm>
        </p:spPr>
        <p:txBody>
          <a:bodyPr>
            <a:normAutofit fontScale="92500" lnSpcReduction="10000"/>
          </a:bodyPr>
          <a:lstStyle/>
          <a:p>
            <a:r>
              <a:rPr lang="en-US" altLang="zh-TW" sz="2800" dirty="0">
                <a:latin typeface="Arial" panose="020B0604020202020204" pitchFamily="34" charset="0"/>
                <a:cs typeface="Arial" panose="020B0604020202020204" pitchFamily="34" charset="0"/>
              </a:rPr>
              <a:t>Mountainous topography is a major relief characteristic of </a:t>
            </a:r>
            <a:r>
              <a:rPr lang="en-US" altLang="zh-TW" sz="2800" dirty="0" smtClean="0">
                <a:latin typeface="Arial" panose="020B0604020202020204" pitchFamily="34" charset="0"/>
                <a:cs typeface="Arial" panose="020B0604020202020204" pitchFamily="34" charset="0"/>
              </a:rPr>
              <a:t>our country. </a:t>
            </a:r>
            <a:r>
              <a:rPr lang="en-US" altLang="zh-TW" sz="2800" dirty="0">
                <a:latin typeface="Arial" panose="020B0604020202020204" pitchFamily="34" charset="0"/>
                <a:cs typeface="Arial" panose="020B0604020202020204" pitchFamily="34" charset="0"/>
              </a:rPr>
              <a:t>In terms of height, the lowlands below 500m only account for 25% of the </a:t>
            </a:r>
            <a:r>
              <a:rPr lang="en-US" altLang="zh-TW" sz="2800" dirty="0" smtClean="0">
                <a:latin typeface="Arial" panose="020B0604020202020204" pitchFamily="34" charset="0"/>
                <a:cs typeface="Arial" panose="020B0604020202020204" pitchFamily="34" charset="0"/>
              </a:rPr>
              <a:t>country’s </a:t>
            </a:r>
            <a:r>
              <a:rPr lang="en-US" altLang="zh-TW" sz="2800" dirty="0">
                <a:latin typeface="Arial" panose="020B0604020202020204" pitchFamily="34" charset="0"/>
                <a:cs typeface="Arial" panose="020B0604020202020204" pitchFamily="34" charset="0"/>
              </a:rPr>
              <a:t>total land area, while the highlands above 500m account for about three-quarters.</a:t>
            </a:r>
          </a:p>
          <a:p>
            <a:r>
              <a:rPr lang="en-HK" altLang="zh-TW" sz="2800" dirty="0">
                <a:latin typeface="Arial" panose="020B0604020202020204" pitchFamily="34" charset="0"/>
                <a:cs typeface="Arial" panose="020B0604020202020204" pitchFamily="34" charset="0"/>
              </a:rPr>
              <a:t>Uplands (including mountain ranges, plateaus and hills) account for about 69% of the total land </a:t>
            </a:r>
            <a:r>
              <a:rPr lang="en-HK" altLang="zh-TW" sz="2800" dirty="0" smtClean="0">
                <a:latin typeface="Arial" panose="020B0604020202020204" pitchFamily="34" charset="0"/>
                <a:cs typeface="Arial" panose="020B0604020202020204" pitchFamily="34" charset="0"/>
              </a:rPr>
              <a:t>area.</a:t>
            </a:r>
            <a:endParaRPr lang="en-HK" altLang="zh-TW" sz="2800" dirty="0">
              <a:latin typeface="Arial" panose="020B0604020202020204" pitchFamily="34" charset="0"/>
              <a:cs typeface="Arial" panose="020B0604020202020204" pitchFamily="34" charset="0"/>
            </a:endParaRPr>
          </a:p>
          <a:p>
            <a:r>
              <a:rPr lang="en-US" altLang="zh-TW" sz="2800" dirty="0">
                <a:latin typeface="Arial" panose="020B0604020202020204" pitchFamily="34" charset="0"/>
                <a:cs typeface="Arial" panose="020B0604020202020204" pitchFamily="34" charset="0"/>
              </a:rPr>
              <a:t>On the contrary, </a:t>
            </a:r>
            <a:r>
              <a:rPr lang="en-US" altLang="zh-TW" sz="2800" dirty="0" smtClean="0">
                <a:latin typeface="Arial" panose="020B0604020202020204" pitchFamily="34" charset="0"/>
                <a:cs typeface="Arial" panose="020B0604020202020204" pitchFamily="34" charset="0"/>
              </a:rPr>
              <a:t>flat </a:t>
            </a:r>
            <a:r>
              <a:rPr lang="en-US" altLang="zh-TW" sz="2800" dirty="0">
                <a:latin typeface="Arial" panose="020B0604020202020204" pitchFamily="34" charset="0"/>
                <a:cs typeface="Arial" panose="020B0604020202020204" pitchFamily="34" charset="0"/>
              </a:rPr>
              <a:t>lands / lowlands (including basins and plains with flat terrain) only accounts for about 31% of the total </a:t>
            </a:r>
            <a:r>
              <a:rPr lang="en-US" altLang="zh-TW" sz="2800" dirty="0" smtClean="0">
                <a:latin typeface="Arial" panose="020B0604020202020204" pitchFamily="34" charset="0"/>
                <a:cs typeface="Arial" panose="020B0604020202020204" pitchFamily="34" charset="0"/>
              </a:rPr>
              <a:t>area.</a:t>
            </a:r>
            <a:endParaRPr lang="en-HK"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32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DF0A-40E4-4350-BDFA-C357F3A64407}"/>
              </a:ext>
            </a:extLst>
          </p:cNvPr>
          <p:cNvSpPr>
            <a:spLocks noGrp="1"/>
          </p:cNvSpPr>
          <p:nvPr>
            <p:ph type="title"/>
          </p:nvPr>
        </p:nvSpPr>
        <p:spPr>
          <a:xfrm>
            <a:off x="1847547" y="464311"/>
            <a:ext cx="6589199" cy="760807"/>
          </a:xfrm>
        </p:spPr>
        <p:txBody>
          <a:bodyPr>
            <a:normAutofit/>
          </a:bodyPr>
          <a:lstStyle/>
          <a:p>
            <a:r>
              <a:rPr lang="en-HK" altLang="zh-TW" sz="3200" b="1" u="sng" dirty="0">
                <a:latin typeface="Arial" panose="020B0604020202020204" pitchFamily="34" charset="0"/>
                <a:cs typeface="Arial" panose="020B0604020202020204" pitchFamily="34" charset="0"/>
              </a:rPr>
              <a:t>Mountain </a:t>
            </a:r>
            <a:r>
              <a:rPr lang="en-HK" altLang="zh-TW" sz="3200" b="1" u="sng" dirty="0" smtClean="0">
                <a:latin typeface="Arial" panose="020B0604020202020204" pitchFamily="34" charset="0"/>
                <a:cs typeface="Arial" panose="020B0604020202020204" pitchFamily="34" charset="0"/>
              </a:rPr>
              <a:t>Ranges</a:t>
            </a:r>
            <a:endParaRPr lang="en-HK" b="1" u="sng" dirty="0"/>
          </a:p>
        </p:txBody>
      </p:sp>
      <p:sp>
        <p:nvSpPr>
          <p:cNvPr id="3" name="Content Placeholder 2">
            <a:extLst>
              <a:ext uri="{FF2B5EF4-FFF2-40B4-BE49-F238E27FC236}">
                <a16:creationId xmlns:a16="http://schemas.microsoft.com/office/drawing/2014/main" id="{C8F1CD37-3AF2-44A3-A84E-C07F5B180B7A}"/>
              </a:ext>
            </a:extLst>
          </p:cNvPr>
          <p:cNvSpPr>
            <a:spLocks noGrp="1"/>
          </p:cNvSpPr>
          <p:nvPr>
            <p:ph idx="1"/>
          </p:nvPr>
        </p:nvSpPr>
        <p:spPr>
          <a:xfrm>
            <a:off x="736847" y="1158535"/>
            <a:ext cx="8407153" cy="5699465"/>
          </a:xfrm>
        </p:spPr>
        <p:txBody>
          <a:bodyPr>
            <a:noAutofit/>
          </a:bodyPr>
          <a:lstStyle/>
          <a:p>
            <a:r>
              <a:rPr lang="en-US" altLang="zh-TW" sz="2600" dirty="0">
                <a:latin typeface="Arial" panose="020B0604020202020204" pitchFamily="34" charset="0"/>
                <a:cs typeface="Arial" panose="020B0604020202020204" pitchFamily="34" charset="0"/>
              </a:rPr>
              <a:t>A “mountain range” refers to a series of connected mountains. Mountain ranges form the topographic framework of </a:t>
            </a:r>
            <a:r>
              <a:rPr lang="en-US" altLang="zh-TW" sz="2600" dirty="0" smtClean="0">
                <a:latin typeface="Arial" panose="020B0604020202020204" pitchFamily="34" charset="0"/>
                <a:cs typeface="Arial" panose="020B0604020202020204" pitchFamily="34" charset="0"/>
              </a:rPr>
              <a:t>our country.</a:t>
            </a:r>
            <a:endParaRPr lang="en-HK" altLang="zh-TW" sz="2600" dirty="0">
              <a:latin typeface="Arial" panose="020B0604020202020204" pitchFamily="34" charset="0"/>
              <a:cs typeface="Arial" panose="020B0604020202020204" pitchFamily="34" charset="0"/>
            </a:endParaRPr>
          </a:p>
          <a:p>
            <a:r>
              <a:rPr lang="en-US" altLang="zh-TW" sz="2600" dirty="0">
                <a:latin typeface="Arial" panose="020B0604020202020204" pitchFamily="34" charset="0"/>
                <a:cs typeface="Arial" panose="020B0604020202020204" pitchFamily="34" charset="0"/>
              </a:rPr>
              <a:t>Although </a:t>
            </a:r>
            <a:r>
              <a:rPr lang="en-US" altLang="zh-TW" sz="2600" dirty="0" smtClean="0">
                <a:latin typeface="Arial" panose="020B0604020202020204" pitchFamily="34" charset="0"/>
                <a:cs typeface="Arial" panose="020B0604020202020204" pitchFamily="34" charset="0"/>
              </a:rPr>
              <a:t>mountain </a:t>
            </a:r>
            <a:r>
              <a:rPr lang="en-US" altLang="zh-TW" sz="2600" dirty="0">
                <a:latin typeface="Arial" panose="020B0604020202020204" pitchFamily="34" charset="0"/>
                <a:cs typeface="Arial" panose="020B0604020202020204" pitchFamily="34" charset="0"/>
              </a:rPr>
              <a:t>ranges seem to be intertwined with each other, certain patterns can be identified.</a:t>
            </a:r>
            <a:r>
              <a:rPr lang="zh-TW" altLang="en-US" sz="2600" dirty="0">
                <a:latin typeface="Arial" panose="020B0604020202020204" pitchFamily="34" charset="0"/>
                <a:cs typeface="Arial" panose="020B0604020202020204" pitchFamily="34" charset="0"/>
              </a:rPr>
              <a:t> </a:t>
            </a:r>
            <a:r>
              <a:rPr lang="en-US" altLang="zh-TW" sz="2600" dirty="0">
                <a:latin typeface="Arial" panose="020B0604020202020204" pitchFamily="34" charset="0"/>
                <a:cs typeface="Arial" panose="020B0604020202020204" pitchFamily="34" charset="0"/>
              </a:rPr>
              <a:t>It can be roughly divided into </a:t>
            </a:r>
            <a:r>
              <a:rPr lang="en-US" altLang="zh-TW" sz="2600" b="1" dirty="0">
                <a:latin typeface="Arial" panose="020B0604020202020204" pitchFamily="34" charset="0"/>
                <a:cs typeface="Arial" panose="020B0604020202020204" pitchFamily="34" charset="0"/>
              </a:rPr>
              <a:t>four groups of mountain ranges</a:t>
            </a:r>
            <a:r>
              <a:rPr lang="en-US" altLang="zh-TW" sz="2600" dirty="0">
                <a:latin typeface="Arial" panose="020B0604020202020204" pitchFamily="34" charset="0"/>
                <a:cs typeface="Arial" panose="020B0604020202020204" pitchFamily="34" charset="0"/>
              </a:rPr>
              <a:t> in Figure 3:</a:t>
            </a:r>
            <a:endParaRPr lang="en-HK" altLang="zh-TW" sz="2800" b="1" dirty="0">
              <a:latin typeface="Arial" panose="020B0604020202020204" pitchFamily="34" charset="0"/>
              <a:cs typeface="Arial" panose="020B0604020202020204" pitchFamily="34" charset="0"/>
            </a:endParaRPr>
          </a:p>
          <a:p>
            <a:pPr marL="514350" indent="-514350">
              <a:buAutoNum type="arabicParenR"/>
            </a:pPr>
            <a:r>
              <a:rPr lang="en-HK" altLang="zh-TW" sz="2800" b="1" dirty="0">
                <a:latin typeface="Arial" panose="020B0604020202020204" pitchFamily="34" charset="0"/>
                <a:cs typeface="Arial" panose="020B0604020202020204" pitchFamily="34" charset="0"/>
              </a:rPr>
              <a:t>East-West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Northeast-Southwest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North-South Mountain Ranges</a:t>
            </a:r>
          </a:p>
          <a:p>
            <a:pPr marL="514350" indent="-514350">
              <a:buAutoNum type="arabicParenR"/>
            </a:pPr>
            <a:r>
              <a:rPr lang="en-HK" altLang="zh-TW" sz="2800" b="1" dirty="0">
                <a:latin typeface="Arial" panose="020B0604020202020204" pitchFamily="34" charset="0"/>
                <a:cs typeface="Arial" panose="020B0604020202020204" pitchFamily="34" charset="0"/>
              </a:rPr>
              <a:t>Northwest-Southeast Mountain Ranges</a:t>
            </a:r>
            <a:endParaRPr lang="en-HK"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2212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1603</TotalTime>
  <Words>1864</Words>
  <Application>Microsoft Office PowerPoint</Application>
  <PresentationFormat>如螢幕大小 (4:3)</PresentationFormat>
  <Paragraphs>167</Paragraphs>
  <Slides>25</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Angsana New</vt:lpstr>
      <vt:lpstr>Verdana Pro</vt:lpstr>
      <vt:lpstr>微軟正黑體</vt:lpstr>
      <vt:lpstr>Algerian</vt:lpstr>
      <vt:lpstr>Arial</vt:lpstr>
      <vt:lpstr>Arial Narrow</vt:lpstr>
      <vt:lpstr>Century Gothic</vt:lpstr>
      <vt:lpstr>Times New Roman</vt:lpstr>
      <vt:lpstr>Wingdings 3</vt:lpstr>
      <vt:lpstr>Wisp</vt:lpstr>
      <vt:lpstr>PowerPoint Series on Geography of China (2) – Relief of our country </vt:lpstr>
      <vt:lpstr>The Topographical Setting of our country – The three-tier (three-step) pattern</vt:lpstr>
      <vt:lpstr>PowerPoint 簡報</vt:lpstr>
      <vt:lpstr>PowerPoint 簡報</vt:lpstr>
      <vt:lpstr>PowerPoint 簡報</vt:lpstr>
      <vt:lpstr>PowerPoint 簡報</vt:lpstr>
      <vt:lpstr>PowerPoint 簡報</vt:lpstr>
      <vt:lpstr>Characteristics of our country’s topography-more mountains and less flat lands</vt:lpstr>
      <vt:lpstr>Mountain Ranges</vt:lpstr>
      <vt:lpstr>PowerPoint 簡報</vt:lpstr>
      <vt:lpstr>PowerPoint 簡報</vt:lpstr>
      <vt:lpstr>PowerPoint 簡報</vt:lpstr>
      <vt:lpstr>Plateaux</vt:lpstr>
      <vt:lpstr>PowerPoint 簡報</vt:lpstr>
      <vt:lpstr>PowerPoint 簡報</vt:lpstr>
      <vt:lpstr>Basins</vt:lpstr>
      <vt:lpstr>PowerPoint 簡報</vt:lpstr>
      <vt:lpstr>PowerPoint 簡報</vt:lpstr>
      <vt:lpstr>PowerPoint 簡報</vt:lpstr>
      <vt:lpstr>Plains</vt:lpstr>
      <vt:lpstr>PowerPoint 簡報</vt:lpstr>
      <vt:lpstr>PowerPoint 簡報</vt:lpstr>
      <vt:lpstr>PowerPoint 簡報</vt:lpstr>
      <vt:lpstr>Hills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(2) – 中國的地形</dc:title>
  <dc:creator>Jenny Yau</dc:creator>
  <cp:lastModifiedBy>WU, Shuk-ting Connie</cp:lastModifiedBy>
  <cp:revision>307</cp:revision>
  <dcterms:created xsi:type="dcterms:W3CDTF">2020-04-20T08:55:13Z</dcterms:created>
  <dcterms:modified xsi:type="dcterms:W3CDTF">2022-11-02T03:13:17Z</dcterms:modified>
</cp:coreProperties>
</file>